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96"/>
  </p:notesMasterIdLst>
  <p:handoutMasterIdLst>
    <p:handoutMasterId r:id="rId97"/>
  </p:handoutMasterIdLst>
  <p:sldIdLst>
    <p:sldId id="256" r:id="rId2"/>
    <p:sldId id="454" r:id="rId3"/>
    <p:sldId id="303" r:id="rId4"/>
    <p:sldId id="427" r:id="rId5"/>
    <p:sldId id="428" r:id="rId6"/>
    <p:sldId id="381" r:id="rId7"/>
    <p:sldId id="429" r:id="rId8"/>
    <p:sldId id="398" r:id="rId9"/>
    <p:sldId id="430" r:id="rId10"/>
    <p:sldId id="431" r:id="rId11"/>
    <p:sldId id="432" r:id="rId12"/>
    <p:sldId id="455" r:id="rId13"/>
    <p:sldId id="463" r:id="rId14"/>
    <p:sldId id="464" r:id="rId15"/>
    <p:sldId id="465" r:id="rId16"/>
    <p:sldId id="466" r:id="rId17"/>
    <p:sldId id="467" r:id="rId18"/>
    <p:sldId id="468" r:id="rId19"/>
    <p:sldId id="469" r:id="rId20"/>
    <p:sldId id="470" r:id="rId21"/>
    <p:sldId id="471" r:id="rId22"/>
    <p:sldId id="472" r:id="rId23"/>
    <p:sldId id="473" r:id="rId24"/>
    <p:sldId id="474" r:id="rId25"/>
    <p:sldId id="475" r:id="rId26"/>
    <p:sldId id="476" r:id="rId27"/>
    <p:sldId id="477" r:id="rId28"/>
    <p:sldId id="478" r:id="rId29"/>
    <p:sldId id="479" r:id="rId30"/>
    <p:sldId id="480" r:id="rId31"/>
    <p:sldId id="481" r:id="rId32"/>
    <p:sldId id="482" r:id="rId33"/>
    <p:sldId id="483" r:id="rId34"/>
    <p:sldId id="484" r:id="rId35"/>
    <p:sldId id="485" r:id="rId36"/>
    <p:sldId id="486" r:id="rId37"/>
    <p:sldId id="487" r:id="rId38"/>
    <p:sldId id="488" r:id="rId39"/>
    <p:sldId id="489" r:id="rId40"/>
    <p:sldId id="490" r:id="rId41"/>
    <p:sldId id="491" r:id="rId42"/>
    <p:sldId id="462" r:id="rId43"/>
    <p:sldId id="456" r:id="rId44"/>
    <p:sldId id="457" r:id="rId45"/>
    <p:sldId id="458" r:id="rId46"/>
    <p:sldId id="459" r:id="rId47"/>
    <p:sldId id="460" r:id="rId48"/>
    <p:sldId id="493" r:id="rId49"/>
    <p:sldId id="494" r:id="rId50"/>
    <p:sldId id="495" r:id="rId51"/>
    <p:sldId id="496" r:id="rId52"/>
    <p:sldId id="497" r:id="rId53"/>
    <p:sldId id="498" r:id="rId54"/>
    <p:sldId id="499" r:id="rId55"/>
    <p:sldId id="500" r:id="rId56"/>
    <p:sldId id="501" r:id="rId57"/>
    <p:sldId id="502" r:id="rId58"/>
    <p:sldId id="503" r:id="rId59"/>
    <p:sldId id="504" r:id="rId60"/>
    <p:sldId id="505" r:id="rId61"/>
    <p:sldId id="506" r:id="rId62"/>
    <p:sldId id="507" r:id="rId63"/>
    <p:sldId id="508" r:id="rId64"/>
    <p:sldId id="492" r:id="rId65"/>
    <p:sldId id="461" r:id="rId66"/>
    <p:sldId id="509" r:id="rId67"/>
    <p:sldId id="309" r:id="rId68"/>
    <p:sldId id="386" r:id="rId69"/>
    <p:sldId id="387" r:id="rId70"/>
    <p:sldId id="389" r:id="rId71"/>
    <p:sldId id="510" r:id="rId72"/>
    <p:sldId id="426" r:id="rId73"/>
    <p:sldId id="390" r:id="rId74"/>
    <p:sldId id="392" r:id="rId75"/>
    <p:sldId id="433" r:id="rId76"/>
    <p:sldId id="435" r:id="rId77"/>
    <p:sldId id="434" r:id="rId78"/>
    <p:sldId id="412" r:id="rId79"/>
    <p:sldId id="437" r:id="rId80"/>
    <p:sldId id="438" r:id="rId81"/>
    <p:sldId id="439" r:id="rId82"/>
    <p:sldId id="440" r:id="rId83"/>
    <p:sldId id="441" r:id="rId84"/>
    <p:sldId id="442" r:id="rId85"/>
    <p:sldId id="444" r:id="rId86"/>
    <p:sldId id="445" r:id="rId87"/>
    <p:sldId id="446" r:id="rId88"/>
    <p:sldId id="447" r:id="rId89"/>
    <p:sldId id="448" r:id="rId90"/>
    <p:sldId id="450" r:id="rId91"/>
    <p:sldId id="451" r:id="rId92"/>
    <p:sldId id="452" r:id="rId93"/>
    <p:sldId id="453" r:id="rId94"/>
    <p:sldId id="330" r:id="rId9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000" b="1" i="1" kern="1200">
        <a:solidFill>
          <a:srgbClr val="800080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000" b="1" i="1" kern="1200">
        <a:solidFill>
          <a:srgbClr val="800080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000" b="1" i="1" kern="1200">
        <a:solidFill>
          <a:srgbClr val="800080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000" b="1" i="1" kern="1200">
        <a:solidFill>
          <a:srgbClr val="800080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432FF"/>
    <a:srgbClr val="FF9966"/>
    <a:srgbClr val="CC99FF"/>
    <a:srgbClr val="993366"/>
    <a:srgbClr val="333399"/>
    <a:srgbClr val="000066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14" autoAdjust="0"/>
    <p:restoredTop sz="81019" autoAdjust="0"/>
  </p:normalViewPr>
  <p:slideViewPr>
    <p:cSldViewPr>
      <p:cViewPr varScale="1">
        <p:scale>
          <a:sx n="127" d="100"/>
          <a:sy n="127" d="100"/>
        </p:scale>
        <p:origin x="274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6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i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i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i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i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60F6BFF5-B821-48CC-ABE5-A8AA590879C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265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20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20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20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20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fld id="{FA4B36E6-D836-45BB-8EDA-3C21DAA320B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96324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3E06DB-6D76-460D-BC99-A69C0BA885D0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本讲主要内容：</a:t>
            </a:r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）基本图灵机及其语言的定义；</a:t>
            </a:r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）与图灵机相关的两类重要语言的定义；</a:t>
            </a:r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）方便应用和研究的其它形式的图灵机模型（包括第</a:t>
            </a:r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6</a:t>
            </a:r>
            <a:r>
              <a:rPr lang="zh-CN" altLang="en-US"/>
              <a:t>项内容）；</a:t>
            </a:r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）理解图灵机与</a:t>
            </a:r>
            <a:r>
              <a:rPr lang="en-US" altLang="zh-CN"/>
              <a:t>Von Neumann</a:t>
            </a:r>
            <a:r>
              <a:rPr lang="zh-CN" altLang="en-US"/>
              <a:t>计算机具有相当的计算能力。</a:t>
            </a:r>
          </a:p>
          <a:p>
            <a:endParaRPr lang="zh-CN" altLang="en-US"/>
          </a:p>
          <a:p>
            <a:r>
              <a:rPr lang="zh-CN" altLang="en-US"/>
              <a:t>除了与后续章节相关的内容外，本讲基本涵盖了教材第八章的内容。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注意：讲稿幻灯片切换方法为</a:t>
            </a:r>
          </a:p>
          <a:p>
            <a:r>
              <a:rPr lang="en-US" altLang="zh-CN"/>
              <a:t>a) </a:t>
            </a:r>
            <a:r>
              <a:rPr lang="zh-CN" altLang="en-US"/>
              <a:t>从第一页（本页），点击各项内容的标题；</a:t>
            </a:r>
          </a:p>
          <a:p>
            <a:r>
              <a:rPr lang="en-US" altLang="zh-CN"/>
              <a:t>b) </a:t>
            </a:r>
            <a:r>
              <a:rPr lang="zh-CN" altLang="en-US"/>
              <a:t>对其它页，优先点击鼠标左健；</a:t>
            </a:r>
          </a:p>
          <a:p>
            <a:r>
              <a:rPr lang="en-US" altLang="zh-CN"/>
              <a:t>c) </a:t>
            </a:r>
            <a:r>
              <a:rPr lang="zh-CN" altLang="en-US"/>
              <a:t>鼠标左键不起作用时，在点击右下角的下翻按钮。</a:t>
            </a:r>
          </a:p>
          <a:p>
            <a:endParaRPr lang="zh-CN" altLang="en-US"/>
          </a:p>
          <a:p>
            <a:r>
              <a:rPr lang="zh-CN" altLang="en-US"/>
              <a:t>其它各讲的切换方法也是一样。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4656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4129803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1472780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972832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3007972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2998487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2163814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310880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1682989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2084816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105574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DE74E9-8208-4A7D-94F2-77A7FFEF3C9C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这是第一讲出现过的一张片子。</a:t>
            </a:r>
          </a:p>
          <a:p>
            <a:endParaRPr lang="zh-CN" altLang="en-US" dirty="0"/>
          </a:p>
          <a:p>
            <a:r>
              <a:rPr lang="zh-CN" altLang="en-US" dirty="0"/>
              <a:t>图示了一个双带图灵机。本讲会介绍，多带图灵机和基本图灵机的计算能力是等价的。</a:t>
            </a:r>
          </a:p>
          <a:p>
            <a:endParaRPr lang="zh-CN" altLang="en-US" dirty="0"/>
          </a:p>
          <a:p>
            <a:r>
              <a:rPr lang="zh-CN" altLang="en-US" dirty="0"/>
              <a:t>本讲结束后，大家应该可以轻松设计出一个这样的双带图灵机，其语言是 </a:t>
            </a:r>
            <a:r>
              <a:rPr lang="en-US" altLang="zh-CN" dirty="0"/>
              <a:t>L={0^n1^n2^n|n&gt;=1}</a:t>
            </a:r>
            <a:r>
              <a:rPr lang="zh-CN" altLang="en-US" dirty="0"/>
              <a:t>。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47784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488440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2592416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2985129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2932535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4163947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4264370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41162616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3931502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3351800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2319749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55CFBD-7EBE-4A5B-B9A1-E730B98EC040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基本图灵机的图示。要点：</a:t>
            </a:r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）与前面见到过的状态机模型一样，图灵机同样有一个有限状态控制机制；</a:t>
            </a:r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）有比</a:t>
            </a:r>
            <a:r>
              <a:rPr lang="en-US" altLang="zh-CN"/>
              <a:t>PDA</a:t>
            </a:r>
            <a:r>
              <a:rPr lang="zh-CN" altLang="en-US"/>
              <a:t>的下推栈更强记忆（存储）能力的机制：可双向无限延伸的“带”，相当于一个无限大的随机存储器（</a:t>
            </a:r>
            <a:r>
              <a:rPr lang="en-US" altLang="zh-CN"/>
              <a:t>RAM</a:t>
            </a:r>
            <a:r>
              <a:rPr lang="zh-CN" altLang="en-US"/>
              <a:t>）；</a:t>
            </a:r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）带上的“单元格”，相当于存储单元；</a:t>
            </a:r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）单元格内可以出现的符号称为“带符”；</a:t>
            </a:r>
          </a:p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）“空白带符”是特殊的带符，通常用</a:t>
            </a:r>
            <a:r>
              <a:rPr lang="en-US" altLang="zh-CN"/>
              <a:t>B</a:t>
            </a:r>
            <a:r>
              <a:rPr lang="zh-CN" altLang="en-US"/>
              <a:t>表示。总存在一个单元格，其左边所有的单元格内是全部空白符号；同样，总存在一个单元格，其右边所有的单元格内全部是空白符号；</a:t>
            </a:r>
          </a:p>
          <a:p>
            <a:r>
              <a:rPr lang="zh-CN" altLang="en-US"/>
              <a:t>（</a:t>
            </a:r>
            <a:r>
              <a:rPr lang="en-US" altLang="zh-CN"/>
              <a:t>6</a:t>
            </a:r>
            <a:r>
              <a:rPr lang="zh-CN" altLang="en-US"/>
              <a:t>）“带头”指向当前正在扫描的单元格。</a:t>
            </a:r>
          </a:p>
          <a:p>
            <a:endParaRPr lang="zh-CN" altLang="en-US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89459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32243245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1461293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36335538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3126956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2110520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1049381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35173159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1442974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18747390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389127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07BFE4-673D-4208-B8EA-5F6C12BB69CE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接受语言 </a:t>
            </a:r>
            <a:r>
              <a:rPr lang="en-US" altLang="zh-CN"/>
              <a:t>L={0^n1^n2^n|n&gt;=1}</a:t>
            </a:r>
            <a:r>
              <a:rPr lang="zh-CN" altLang="en-US"/>
              <a:t>的一个基本图灵机。</a:t>
            </a:r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）点击鼠标左健，注意演示过程每一步中，图灵机状态、带上符号以及带头位置的变化情况。</a:t>
            </a:r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）初始时，带上符号除</a:t>
            </a:r>
            <a:r>
              <a:rPr lang="en-US" altLang="zh-CN"/>
              <a:t>B</a:t>
            </a:r>
            <a:r>
              <a:rPr lang="zh-CN" altLang="en-US"/>
              <a:t>外，连续的单元格上包含了串“</a:t>
            </a:r>
            <a:r>
              <a:rPr lang="en-US" altLang="zh-CN"/>
              <a:t>001122”</a:t>
            </a:r>
            <a:r>
              <a:rPr lang="zh-CN" altLang="en-US"/>
              <a:t>，初态为</a:t>
            </a:r>
            <a:r>
              <a:rPr lang="en-US" altLang="zh-CN"/>
              <a:t>q0</a:t>
            </a:r>
            <a:r>
              <a:rPr lang="zh-CN" altLang="en-US"/>
              <a:t>，带头指向“</a:t>
            </a:r>
            <a:r>
              <a:rPr lang="en-US" altLang="zh-CN"/>
              <a:t>001122”</a:t>
            </a:r>
            <a:r>
              <a:rPr lang="zh-CN" altLang="en-US"/>
              <a:t>最左边的符号；</a:t>
            </a:r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）图灵机的下一步动作包括：</a:t>
            </a:r>
            <a:r>
              <a:rPr lang="en-US" altLang="zh-CN"/>
              <a:t>a)</a:t>
            </a:r>
            <a:r>
              <a:rPr lang="zh-CN" altLang="en-US"/>
              <a:t>转移到下一个状态，由转移弧指出；</a:t>
            </a:r>
            <a:r>
              <a:rPr lang="en-US" altLang="zh-CN"/>
              <a:t>b)</a:t>
            </a:r>
            <a:r>
              <a:rPr lang="zh-CN" altLang="en-US"/>
              <a:t>带头所指的单元格内容被新的带符取代，由弧上所标记的转移规则给出；</a:t>
            </a:r>
            <a:r>
              <a:rPr lang="en-US" altLang="zh-CN"/>
              <a:t>c)</a:t>
            </a:r>
            <a:r>
              <a:rPr lang="zh-CN" altLang="en-US"/>
              <a:t>带头左移或右移一个，可由转移规则所标的箭头指出。</a:t>
            </a:r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）图灵机可到达终态</a:t>
            </a:r>
            <a:r>
              <a:rPr lang="en-US" altLang="zh-CN"/>
              <a:t>q6</a:t>
            </a:r>
            <a:r>
              <a:rPr lang="zh-CN" altLang="en-US"/>
              <a:t>，说明该图灵机可以接受字符串“</a:t>
            </a:r>
            <a:r>
              <a:rPr lang="en-US" altLang="zh-CN"/>
              <a:t>001122”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874210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18478832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2352598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35118374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21883028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704670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48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34973803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13391020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28673160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9628455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2397512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826E21-03C0-4EE4-B319-F894662288EB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用七元组形式定义图灵机。</a:t>
            </a:r>
          </a:p>
          <a:p>
            <a:endParaRPr lang="zh-CN" altLang="en-US"/>
          </a:p>
          <a:p>
            <a:r>
              <a:rPr lang="zh-CN" altLang="en-US"/>
              <a:t>注意：</a:t>
            </a:r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）输入符号集（字母表）是带符号集的子集（试比较，</a:t>
            </a:r>
            <a:r>
              <a:rPr lang="en-US" altLang="zh-CN"/>
              <a:t>PDA</a:t>
            </a:r>
            <a:r>
              <a:rPr lang="zh-CN" altLang="en-US"/>
              <a:t>的字母表和堆栈符号集之间，没有这样的要求）。</a:t>
            </a:r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）从转移函数可以看出，现在定义的图灵机是“确定的”。</a:t>
            </a:r>
          </a:p>
        </p:txBody>
      </p:sp>
    </p:spTree>
    <p:extLst>
      <p:ext uri="{BB962C8B-B14F-4D97-AF65-F5344CB8AC3E}">
        <p14:creationId xmlns:p14="http://schemas.microsoft.com/office/powerpoint/2010/main" val="15935479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33744934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1755202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6245973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8305535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13275660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12670052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59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15604542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27213120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61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21833770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62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645436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240ED3-0FA6-4BC6-BF0D-65A21AFDD3AA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当前格局用</a:t>
            </a:r>
            <a:r>
              <a:rPr lang="en-US" altLang="zh-CN"/>
              <a:t>ID</a:t>
            </a:r>
            <a:r>
              <a:rPr lang="zh-CN" altLang="en-US"/>
              <a:t>表示。</a:t>
            </a:r>
          </a:p>
          <a:p>
            <a:endParaRPr lang="zh-CN" altLang="en-US"/>
          </a:p>
          <a:p>
            <a:r>
              <a:rPr lang="zh-CN" altLang="en-US"/>
              <a:t>为定义图灵机的语言做准备。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79065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28357104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4460414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30541055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之间的推导关系举例。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点击鼠标左键，演示</a:t>
            </a:r>
            <a:r>
              <a:rPr lang="en-US" altLang="zh-CN" dirty="0"/>
              <a:t>ID</a:t>
            </a:r>
            <a:r>
              <a:rPr lang="zh-CN" altLang="en-US" dirty="0"/>
              <a:t>之间的推导过程：有一步推导，</a:t>
            </a:r>
          </a:p>
          <a:p>
            <a:r>
              <a:rPr lang="zh-CN" altLang="en-US" dirty="0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16252158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74736C-D7F0-46A4-9B4C-9668F132D067}" type="slidenum">
              <a:rPr lang="en-US" altLang="zh-CN"/>
              <a:pPr/>
              <a:t>67</a:t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一个串</a:t>
            </a:r>
            <a:r>
              <a:rPr lang="en-US" altLang="zh-CN"/>
              <a:t>w</a:t>
            </a:r>
            <a:r>
              <a:rPr lang="zh-CN" altLang="en-US"/>
              <a:t>可以被图灵机接受，当且仅当从相应的初始</a:t>
            </a:r>
            <a:r>
              <a:rPr lang="en-US" altLang="zh-CN"/>
              <a:t>ID </a:t>
            </a:r>
          </a:p>
          <a:p>
            <a:r>
              <a:rPr lang="en-US" altLang="zh-CN"/>
              <a:t>q0w </a:t>
            </a:r>
            <a:r>
              <a:rPr lang="zh-CN" altLang="en-US"/>
              <a:t>可以推导出一个包含终态的 </a:t>
            </a:r>
            <a:r>
              <a:rPr lang="en-US" altLang="zh-CN"/>
              <a:t>ID </a:t>
            </a:r>
            <a:r>
              <a:rPr lang="zh-CN" altLang="en-US"/>
              <a:t>。</a:t>
            </a:r>
          </a:p>
          <a:p>
            <a:endParaRPr lang="zh-CN" altLang="en-US"/>
          </a:p>
          <a:p>
            <a:r>
              <a:rPr lang="zh-CN" altLang="en-US"/>
              <a:t>与图灵机对应的语言是“递归可枚举语言”。</a:t>
            </a:r>
          </a:p>
          <a:p>
            <a:endParaRPr lang="zh-CN" altLang="en-US"/>
          </a:p>
          <a:p>
            <a:r>
              <a:rPr lang="zh-CN" altLang="en-US"/>
              <a:t>在第十三讲，将会了解到：存在不是递归可枚举的语言。说明图灵机的计算能力也是有限的。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27133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ED8A2-F61D-4C5B-83F4-8F4323BAFAB7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为了理解递归语言的概念，图灵机停机的含义要明白。图灵机的停机问题，是顺便提及的，属选学内容，在第</a:t>
            </a:r>
            <a:r>
              <a:rPr lang="en-US" altLang="zh-CN"/>
              <a:t>13</a:t>
            </a:r>
            <a:r>
              <a:rPr lang="zh-CN" altLang="en-US"/>
              <a:t>讲会进一步讨论其不可判定性。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在第二个结论中，从</a:t>
            </a:r>
            <a:r>
              <a:rPr lang="en-US" altLang="zh-CN"/>
              <a:t>M</a:t>
            </a:r>
            <a:r>
              <a:rPr lang="zh-CN" altLang="en-US"/>
              <a:t>构造</a:t>
            </a:r>
            <a:r>
              <a:rPr lang="en-US" altLang="zh-CN"/>
              <a:t>M'</a:t>
            </a:r>
            <a:r>
              <a:rPr lang="zh-CN" altLang="en-US"/>
              <a:t>时，最多只需增加一个新的终态，并且到达该终态时没有下一步的动作。对原来的每一个终态，增加一步到新终态的转移。</a:t>
            </a:r>
          </a:p>
          <a:p>
            <a:endParaRPr lang="zh-CN" altLang="en-US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13544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6D0076-11CE-4A57-A326-34C0D3498557}" type="slidenum">
              <a:rPr lang="en-US" altLang="zh-CN"/>
              <a:pPr/>
              <a:t>69</a:t>
            </a:fld>
            <a:endParaRPr lang="en-US" altLang="zh-CN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递归语言一定是递归可枚举语言，反之不成立。第</a:t>
            </a:r>
            <a:r>
              <a:rPr lang="en-US" altLang="zh-CN"/>
              <a:t>13</a:t>
            </a:r>
            <a:r>
              <a:rPr lang="zh-CN" altLang="en-US"/>
              <a:t>讲将会看到相应的例子（通用语言）。</a:t>
            </a:r>
          </a:p>
          <a:p>
            <a:endParaRPr lang="zh-CN" altLang="en-US"/>
          </a:p>
          <a:p>
            <a:r>
              <a:rPr lang="zh-CN" altLang="en-US"/>
              <a:t>语言与问题的对应关系第</a:t>
            </a:r>
            <a:r>
              <a:rPr lang="en-US" altLang="zh-CN"/>
              <a:t>13</a:t>
            </a:r>
            <a:r>
              <a:rPr lang="zh-CN" altLang="en-US"/>
              <a:t>讲会进一步介绍。</a:t>
            </a:r>
          </a:p>
          <a:p>
            <a:endParaRPr lang="zh-CN" altLang="en-US"/>
          </a:p>
          <a:p>
            <a:r>
              <a:rPr lang="zh-CN" altLang="en-US"/>
              <a:t>本讲介绍递归语言和递归可枚举语言的概念，是出于体现“形式语言与自动机”课程中形式语言和自动机不可分割的因素，对于“图灵机”这种类型的自动机，其对应的语言是什么呢？在语言理论中，递归语言和递归可枚举语言是起重要作用的两个概念。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30790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61A1A3-5D70-4F4B-9AFB-4E8020527647}" type="slidenum">
              <a:rPr lang="en-US" altLang="zh-CN"/>
              <a:pPr/>
              <a:t>70</a:t>
            </a:fld>
            <a:endParaRPr lang="en-US" altLang="zh-CN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还是一种基本图灵机。只不过每个状态是一个二元组。</a:t>
            </a:r>
          </a:p>
        </p:txBody>
      </p:sp>
    </p:spTree>
    <p:extLst>
      <p:ext uri="{BB962C8B-B14F-4D97-AF65-F5344CB8AC3E}">
        <p14:creationId xmlns:p14="http://schemas.microsoft.com/office/powerpoint/2010/main" val="17178177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61A1A3-5D70-4F4B-9AFB-4E8020527647}" type="slidenum">
              <a:rPr lang="en-US" altLang="zh-CN"/>
              <a:pPr/>
              <a:t>71</a:t>
            </a:fld>
            <a:endParaRPr lang="en-US" altLang="zh-CN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还是一种基本图灵机。只不过每个状态是一个二元组。</a:t>
            </a:r>
          </a:p>
        </p:txBody>
      </p:sp>
    </p:spTree>
    <p:extLst>
      <p:ext uri="{BB962C8B-B14F-4D97-AF65-F5344CB8AC3E}">
        <p14:creationId xmlns:p14="http://schemas.microsoft.com/office/powerpoint/2010/main" val="21968837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418543-3514-40F9-960E-73CEBBBFD9C8}" type="slidenum">
              <a:rPr lang="en-US" altLang="zh-CN"/>
              <a:pPr/>
              <a:t>72</a:t>
            </a:fld>
            <a:endParaRPr lang="en-US" altLang="zh-CN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还是一种基本图灵机。只不过每个带符号可以表示为一个三元组。</a:t>
            </a:r>
          </a:p>
          <a:p>
            <a:endParaRPr lang="zh-CN" altLang="en-US" dirty="0"/>
          </a:p>
          <a:p>
            <a:r>
              <a:rPr lang="zh-CN" altLang="en-US" dirty="0"/>
              <a:t>注意：这里是“多道”，而不是“多带”。因为，只有一个带头。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教材上例</a:t>
            </a:r>
            <a:r>
              <a:rPr lang="en-US" altLang="zh-CN" dirty="0"/>
              <a:t>8.7</a:t>
            </a:r>
            <a:r>
              <a:rPr lang="zh-CN" altLang="en-US" dirty="0"/>
              <a:t>有详细的解释。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667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C94B37-0464-40FE-A1F4-7031A1B2DBE8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定义 </a:t>
            </a:r>
            <a:r>
              <a:rPr lang="en-US" altLang="zh-CN"/>
              <a:t>ID </a:t>
            </a:r>
            <a:r>
              <a:rPr lang="zh-CN" altLang="en-US"/>
              <a:t>之间的一步推导关系。</a:t>
            </a:r>
          </a:p>
          <a:p>
            <a:r>
              <a:rPr lang="zh-CN" altLang="en-US"/>
              <a:t>同样，其自反传递闭包代表</a:t>
            </a:r>
            <a:r>
              <a:rPr lang="en-US" altLang="zh-CN"/>
              <a:t>0</a:t>
            </a:r>
            <a:r>
              <a:rPr lang="zh-CN" altLang="en-US"/>
              <a:t>或多步的推导关系。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95988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1F891-EF78-4874-8B8C-991AD5F8CBA6}" type="slidenum">
              <a:rPr lang="en-US" altLang="zh-CN"/>
              <a:pPr/>
              <a:t>73</a:t>
            </a:fld>
            <a:endParaRPr lang="en-US" altLang="zh-CN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设计图灵机时，可以发挥子程序（例程）的优越性。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例</a:t>
            </a:r>
            <a:r>
              <a:rPr lang="en-US" altLang="zh-CN" dirty="0"/>
              <a:t>8.8</a:t>
            </a:r>
            <a:r>
              <a:rPr lang="zh-CN" altLang="en-US" dirty="0"/>
              <a:t>。可以讲解一下</a:t>
            </a:r>
            <a:r>
              <a:rPr lang="en-US" altLang="zh-CN" dirty="0"/>
              <a:t>copy</a:t>
            </a:r>
            <a:r>
              <a:rPr lang="zh-CN" altLang="en-US" dirty="0"/>
              <a:t>操作。</a:t>
            </a:r>
            <a:r>
              <a:rPr lang="en-US" altLang="zh-CN" dirty="0"/>
              <a:t>q_1 0 0 0 1 0 =&gt; 1 q_5 0 0 0 0 </a:t>
            </a:r>
          </a:p>
          <a:p>
            <a:endParaRPr lang="en-US" altLang="zh-CN" dirty="0"/>
          </a:p>
          <a:p>
            <a:r>
              <a:rPr lang="zh-CN" altLang="en-US" dirty="0"/>
              <a:t>右边的比较复杂，就不讲了</a:t>
            </a:r>
          </a:p>
        </p:txBody>
      </p:sp>
    </p:spTree>
    <p:extLst>
      <p:ext uri="{BB962C8B-B14F-4D97-AF65-F5344CB8AC3E}">
        <p14:creationId xmlns:p14="http://schemas.microsoft.com/office/powerpoint/2010/main" val="20530093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368F77-FB8F-4F34-914C-DD6FCAF8D3CA}" type="slidenum">
              <a:rPr lang="en-US" altLang="zh-CN"/>
              <a:pPr/>
              <a:t>74</a:t>
            </a:fld>
            <a:endParaRPr lang="en-US" altLang="zh-CN"/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介绍基本图灵机的两种扩展。</a:t>
            </a:r>
          </a:p>
          <a:p>
            <a:endParaRPr lang="zh-CN" altLang="en-US"/>
          </a:p>
          <a:p>
            <a:r>
              <a:rPr lang="zh-CN" altLang="en-US"/>
              <a:t>扩展后的图灵机的计算能力没有发生变化。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53039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855534-7994-4675-A5EF-52101A969B3F}" type="slidenum">
              <a:rPr lang="en-US" altLang="zh-CN"/>
              <a:pPr/>
              <a:t>75</a:t>
            </a:fld>
            <a:endParaRPr lang="en-US" altLang="zh-CN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zh-CN" altLang="en-US"/>
              <a:t>注意：“多带”比起“多道”发生了本质变化，有多个读写头。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49771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609DF0-065B-490C-8AFD-7EF381405B42}" type="slidenum">
              <a:rPr lang="en-US" altLang="zh-CN"/>
              <a:pPr/>
              <a:t>76</a:t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用一个带由限存储区的多道的“单带”图灵机可以模拟“多带”图灵机。</a:t>
            </a:r>
          </a:p>
          <a:p>
            <a:endParaRPr lang="zh-CN" altLang="en-US"/>
          </a:p>
          <a:p>
            <a:r>
              <a:rPr lang="zh-CN" altLang="en-US"/>
              <a:t>如本页所述的方法，存储区状态可取</a:t>
            </a:r>
            <a:r>
              <a:rPr lang="en-US" altLang="zh-CN"/>
              <a:t>k+1</a:t>
            </a:r>
            <a:r>
              <a:rPr lang="zh-CN" altLang="en-US"/>
              <a:t>个，分别表示为</a:t>
            </a:r>
            <a:r>
              <a:rPr lang="en-US" altLang="zh-CN"/>
              <a:t>0,1,...,k</a:t>
            </a:r>
            <a:r>
              <a:rPr lang="zh-CN" altLang="en-US"/>
              <a:t>。每条带一个有配套带，其带头位置用相应配套带的“</a:t>
            </a:r>
            <a:r>
              <a:rPr lang="en-US" altLang="zh-CN"/>
              <a:t>X”</a:t>
            </a:r>
            <a:r>
              <a:rPr lang="zh-CN" altLang="en-US"/>
              <a:t>标记。存储状态，用来代表带头的左边共有多少个“</a:t>
            </a:r>
            <a:r>
              <a:rPr lang="en-US" altLang="zh-CN"/>
              <a:t>X”</a:t>
            </a:r>
            <a:r>
              <a:rPr lang="zh-CN" altLang="en-US"/>
              <a:t>标记。</a:t>
            </a:r>
          </a:p>
          <a:p>
            <a:endParaRPr lang="zh-CN" altLang="en-US"/>
          </a:p>
          <a:p>
            <a:r>
              <a:rPr lang="zh-CN" altLang="en-US"/>
              <a:t>每模拟多带图灵机的一步，带头必须扫描全部过所有带的带头标记，并完成相应的动作。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03337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5C6801-AEAC-442A-81D4-3DDC67421D17}" type="slidenum">
              <a:rPr lang="en-US" altLang="zh-CN"/>
              <a:pPr/>
              <a:t>77</a:t>
            </a:fld>
            <a:endParaRPr lang="en-US" altLang="zh-CN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与前面接触的确定图灵机相比，非确定图灵机的转移函数发生了变化，使得下一步的动作有了多种选择。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04248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42FF23-5BD5-46FA-BF53-389483A0B2CA}" type="slidenum">
              <a:rPr lang="en-US" altLang="zh-CN"/>
              <a:pPr/>
              <a:t>78</a:t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非确定图灵机并没有比确定图灵机更强的计算能力。</a:t>
            </a:r>
          </a:p>
          <a:p>
            <a:endParaRPr lang="zh-CN" altLang="en-US"/>
          </a:p>
          <a:p>
            <a:r>
              <a:rPr lang="zh-CN" altLang="en-US"/>
              <a:t>定理</a:t>
            </a:r>
            <a:r>
              <a:rPr lang="en-US" altLang="zh-CN"/>
              <a:t>8.11</a:t>
            </a:r>
            <a:r>
              <a:rPr lang="zh-CN" altLang="en-US"/>
              <a:t>采用双带图灵机模拟非确定图灵机。</a:t>
            </a:r>
          </a:p>
          <a:p>
            <a:endParaRPr lang="zh-CN" altLang="en-US"/>
          </a:p>
          <a:p>
            <a:r>
              <a:rPr lang="zh-CN" altLang="en-US"/>
              <a:t>初始时，第一条带上只包含确定图灵机的初始</a:t>
            </a:r>
            <a:r>
              <a:rPr lang="en-US" altLang="zh-CN"/>
              <a:t>ID</a:t>
            </a:r>
            <a:r>
              <a:rPr lang="zh-CN" altLang="en-US"/>
              <a:t>（注意，其中包含了输入字符串）。之后，将下一步可以到达的所有</a:t>
            </a:r>
            <a:r>
              <a:rPr lang="en-US" altLang="zh-CN"/>
              <a:t>ID</a:t>
            </a:r>
            <a:r>
              <a:rPr lang="zh-CN" altLang="en-US"/>
              <a:t>依次</a:t>
            </a:r>
            <a:r>
              <a:rPr lang="en-US" altLang="zh-CN"/>
              <a:t>copy</a:t>
            </a:r>
            <a:r>
              <a:rPr lang="zh-CN" altLang="en-US"/>
              <a:t>到第一条带的右端，形成一个</a:t>
            </a:r>
            <a:r>
              <a:rPr lang="en-US" altLang="zh-CN"/>
              <a:t>ID</a:t>
            </a:r>
            <a:r>
              <a:rPr lang="zh-CN" altLang="en-US"/>
              <a:t>队列，然后带头指向下一个</a:t>
            </a:r>
            <a:r>
              <a:rPr lang="en-US" altLang="zh-CN"/>
              <a:t>ID</a:t>
            </a:r>
            <a:r>
              <a:rPr lang="zh-CN" altLang="en-US"/>
              <a:t>，重复上述工作。</a:t>
            </a:r>
          </a:p>
          <a:p>
            <a:endParaRPr lang="zh-CN" altLang="en-US"/>
          </a:p>
          <a:p>
            <a:r>
              <a:rPr lang="zh-CN" altLang="en-US"/>
              <a:t>*用作各</a:t>
            </a:r>
            <a:r>
              <a:rPr lang="en-US" altLang="zh-CN"/>
              <a:t>ID</a:t>
            </a:r>
            <a:r>
              <a:rPr lang="zh-CN" altLang="en-US"/>
              <a:t>的分割符。每一时刻，有一个且只有一个*的位置上标记为</a:t>
            </a:r>
            <a:r>
              <a:rPr lang="en-US" altLang="zh-CN"/>
              <a:t>x</a:t>
            </a:r>
            <a:r>
              <a:rPr lang="zh-CN" altLang="en-US"/>
              <a:t>，指出当前正在扫描的</a:t>
            </a:r>
            <a:r>
              <a:rPr lang="en-US" altLang="zh-CN"/>
              <a:t>ID</a:t>
            </a:r>
            <a:r>
              <a:rPr lang="zh-CN" altLang="en-US"/>
              <a:t>。</a:t>
            </a:r>
          </a:p>
          <a:p>
            <a:endParaRPr lang="zh-CN" altLang="en-US"/>
          </a:p>
          <a:p>
            <a:r>
              <a:rPr lang="zh-CN" altLang="en-US"/>
              <a:t>第二条带的作用是暂存每一步时，下一个可能的</a:t>
            </a:r>
            <a:r>
              <a:rPr lang="en-US" altLang="zh-CN"/>
              <a:t>ID</a:t>
            </a:r>
            <a:r>
              <a:rPr lang="zh-CN" altLang="en-US"/>
              <a:t>序列。当处理完当前扫描的</a:t>
            </a:r>
            <a:r>
              <a:rPr lang="en-US" altLang="zh-CN"/>
              <a:t>ID</a:t>
            </a:r>
            <a:r>
              <a:rPr lang="zh-CN" altLang="en-US"/>
              <a:t>，准备处理队列中下一</a:t>
            </a:r>
            <a:r>
              <a:rPr lang="en-US" altLang="zh-CN"/>
              <a:t>ID</a:t>
            </a:r>
            <a:r>
              <a:rPr lang="zh-CN" altLang="en-US"/>
              <a:t>之前，此带恢复为全“</a:t>
            </a:r>
            <a:r>
              <a:rPr lang="en-US" altLang="zh-CN"/>
              <a:t>B”</a:t>
            </a:r>
            <a:r>
              <a:rPr lang="zh-CN" altLang="en-US"/>
              <a:t>。</a:t>
            </a:r>
          </a:p>
          <a:p>
            <a:endParaRPr lang="zh-CN" altLang="en-US"/>
          </a:p>
          <a:p>
            <a:r>
              <a:rPr lang="zh-CN" altLang="en-US"/>
              <a:t>模拟算法实际上采用了广度优先搜索</a:t>
            </a:r>
            <a:r>
              <a:rPr lang="en-US" altLang="zh-CN"/>
              <a:t>ID</a:t>
            </a:r>
            <a:r>
              <a:rPr lang="zh-CN" altLang="en-US"/>
              <a:t>构成的一棵状态空间树，根结点是初始</a:t>
            </a:r>
            <a:r>
              <a:rPr lang="en-US" altLang="zh-CN"/>
              <a:t>ID</a:t>
            </a:r>
            <a:r>
              <a:rPr lang="zh-CN" altLang="en-US"/>
              <a:t>。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30322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6481C8-C012-43A5-A15D-D3CEB964238D}" type="slidenum">
              <a:rPr lang="en-US" altLang="zh-CN"/>
              <a:pPr/>
              <a:t>79</a:t>
            </a:fld>
            <a:endParaRPr lang="en-US" altLang="zh-CN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介绍另外三类与图灵机计算能力等价的状态机。</a:t>
            </a:r>
          </a:p>
          <a:p>
            <a:endParaRPr lang="zh-CN" altLang="en-US"/>
          </a:p>
          <a:p>
            <a:r>
              <a:rPr lang="zh-CN" altLang="en-US"/>
              <a:t>初看时，它们的计算能力似乎是有限的，因为很容易用前面遇到的几类图灵机模拟它们，但反过来并不特别明显。</a:t>
            </a:r>
          </a:p>
          <a:p>
            <a:endParaRPr lang="zh-CN" altLang="en-US"/>
          </a:p>
          <a:p>
            <a:r>
              <a:rPr lang="zh-CN" altLang="en-US"/>
              <a:t>可以证明它们也能模拟一般的图灵机。因此，其计算能力一点也不逊色。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19590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1EB59A-2896-43FB-93AB-370B8B0557FA}" type="slidenum">
              <a:rPr lang="en-US" altLang="zh-CN"/>
              <a:pPr/>
              <a:t>80</a:t>
            </a:fld>
            <a:endParaRPr lang="en-US" altLang="zh-CN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限制图灵机的带只能向一个方向延伸。</a:t>
            </a:r>
          </a:p>
          <a:p>
            <a:endParaRPr lang="zh-CN" altLang="en-US"/>
          </a:p>
          <a:p>
            <a:r>
              <a:rPr lang="zh-CN" altLang="en-US"/>
              <a:t>如果把另外半条带加上去，使这半部分的单元格自始至终都为“</a:t>
            </a:r>
            <a:r>
              <a:rPr lang="en-US" altLang="zh-CN"/>
              <a:t>B”,</a:t>
            </a:r>
            <a:r>
              <a:rPr lang="zh-CN" altLang="en-US"/>
              <a:t>并且带头任何时刻都不会“光顾”。可以看出它实际上是一个特殊的图灵机。</a:t>
            </a:r>
          </a:p>
          <a:p>
            <a:endParaRPr lang="zh-CN" altLang="en-US"/>
          </a:p>
          <a:p>
            <a:r>
              <a:rPr lang="zh-CN" altLang="en-US"/>
              <a:t>那么反过来，能否用一个半带的图灵机去模拟“全带”图灵机呢？下一页所介绍的就是一种方法。</a:t>
            </a:r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25425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6FDE90-E78B-4664-A016-D126E6F72B8D}" type="slidenum">
              <a:rPr lang="en-US" altLang="zh-CN"/>
              <a:pPr/>
              <a:t>81</a:t>
            </a:fld>
            <a:endParaRPr lang="en-US" altLang="zh-CN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用这样一个双道半带图灵机，模拟一个全带图灵机。后者的单元格中的符号对应为：</a:t>
            </a:r>
          </a:p>
          <a:p>
            <a:endParaRPr lang="zh-CN" altLang="en-US"/>
          </a:p>
          <a:p>
            <a:r>
              <a:rPr lang="zh-CN" altLang="en-US"/>
              <a:t>   </a:t>
            </a:r>
            <a:r>
              <a:rPr lang="en-US" altLang="zh-CN"/>
              <a:t>... X(-2) X(-1) X0 X1 X2 ... </a:t>
            </a:r>
            <a:r>
              <a:rPr lang="zh-CN" altLang="en-US"/>
              <a:t>，</a:t>
            </a:r>
          </a:p>
          <a:p>
            <a:r>
              <a:rPr lang="zh-CN" altLang="en-US"/>
              <a:t>带头的初始位置指向</a:t>
            </a:r>
            <a:r>
              <a:rPr lang="en-US" altLang="zh-CN"/>
              <a:t>X0 </a:t>
            </a:r>
            <a:r>
              <a:rPr lang="zh-CN" altLang="en-US"/>
              <a:t>。</a:t>
            </a:r>
          </a:p>
          <a:p>
            <a:endParaRPr lang="zh-CN" altLang="en-US"/>
          </a:p>
          <a:p>
            <a:r>
              <a:rPr lang="zh-CN" altLang="en-US"/>
              <a:t>符号*用作标记，模拟时参考它切换状态，确定是上半条带其作用，还是下半条带起作用。</a:t>
            </a:r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35606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89D4A-986E-45AE-8DFA-28790AB3C8E7}" type="slidenum">
              <a:rPr lang="en-US" altLang="zh-CN"/>
              <a:pPr/>
              <a:t>82</a:t>
            </a:fld>
            <a:endParaRPr lang="en-US" altLang="zh-CN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将会看到，</a:t>
            </a:r>
            <a:r>
              <a:rPr lang="en-US" altLang="zh-CN"/>
              <a:t>k</a:t>
            </a:r>
            <a:r>
              <a:rPr lang="zh-CN" altLang="en-US"/>
              <a:t>个下推栈的</a:t>
            </a:r>
            <a:r>
              <a:rPr lang="en-US" altLang="zh-CN"/>
              <a:t>PDA</a:t>
            </a:r>
            <a:r>
              <a:rPr lang="zh-CN" altLang="en-US"/>
              <a:t>的可以用一个</a:t>
            </a:r>
            <a:r>
              <a:rPr lang="en-US" altLang="zh-CN"/>
              <a:t>k+1</a:t>
            </a:r>
            <a:r>
              <a:rPr lang="zh-CN" altLang="en-US"/>
              <a:t>条带的多带图灵机模拟。</a:t>
            </a:r>
          </a:p>
          <a:p>
            <a:r>
              <a:rPr lang="zh-CN" altLang="en-US"/>
              <a:t>另一方面，还会看到：具有两个下推栈的</a:t>
            </a:r>
            <a:r>
              <a:rPr lang="en-US" altLang="zh-CN"/>
              <a:t>PDA</a:t>
            </a:r>
            <a:r>
              <a:rPr lang="zh-CN" altLang="en-US"/>
              <a:t>可以模拟一般的图灵机。</a:t>
            </a:r>
          </a:p>
          <a:p>
            <a:r>
              <a:rPr lang="zh-CN" altLang="en-US"/>
              <a:t>因此，多栈机（多于一个下推栈）的计算能力等价于图灵机。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5365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14231580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3E5319-FBA0-4391-BBC3-070F8C054830}" type="slidenum">
              <a:rPr lang="en-US" altLang="zh-CN"/>
              <a:pPr/>
              <a:t>83</a:t>
            </a:fld>
            <a:endParaRPr lang="en-US" altLang="zh-CN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用多带图灵机模拟多栈机。</a:t>
            </a:r>
          </a:p>
        </p:txBody>
      </p:sp>
    </p:spTree>
    <p:extLst>
      <p:ext uri="{BB962C8B-B14F-4D97-AF65-F5344CB8AC3E}">
        <p14:creationId xmlns:p14="http://schemas.microsoft.com/office/powerpoint/2010/main" val="243372317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898EB0-E907-439B-885B-D0A3A8A903F1}" type="slidenum">
              <a:rPr lang="en-US" altLang="zh-CN"/>
              <a:pPr/>
              <a:t>84</a:t>
            </a:fld>
            <a:endParaRPr lang="en-US" altLang="zh-CN"/>
          </a:p>
        </p:txBody>
      </p:sp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用双栈</a:t>
            </a:r>
            <a:r>
              <a:rPr lang="en-US" altLang="zh-CN"/>
              <a:t>PDA</a:t>
            </a:r>
            <a:r>
              <a:rPr lang="zh-CN" altLang="en-US"/>
              <a:t>模拟基本图灵机。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193085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96CB79-355D-4273-923D-E1E6C328E88B}" type="slidenum">
              <a:rPr lang="en-US" altLang="zh-CN"/>
              <a:pPr/>
              <a:t>85</a:t>
            </a:fld>
            <a:endParaRPr lang="en-US" altLang="zh-CN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容易看出，具有</a:t>
            </a:r>
            <a:r>
              <a:rPr lang="en-US" altLang="zh-CN"/>
              <a:t>k</a:t>
            </a:r>
            <a:r>
              <a:rPr lang="zh-CN" altLang="en-US"/>
              <a:t>个计数器的计数器机可以被一个特殊的具有</a:t>
            </a:r>
            <a:r>
              <a:rPr lang="en-US" altLang="zh-CN"/>
              <a:t>k</a:t>
            </a:r>
            <a:r>
              <a:rPr lang="zh-CN" altLang="en-US"/>
              <a:t>个下推栈的多栈机模拟（见后面的内容）。因此，计数器机的计算能力不会超越图灵机。</a:t>
            </a:r>
          </a:p>
          <a:p>
            <a:endParaRPr lang="zh-CN" altLang="en-US"/>
          </a:p>
          <a:p>
            <a:r>
              <a:rPr lang="zh-CN" altLang="en-US"/>
              <a:t>另一方面，将要证明：拥有两个计数器的计数器机可以模拟双栈</a:t>
            </a:r>
            <a:r>
              <a:rPr lang="en-US" altLang="zh-CN"/>
              <a:t>PDA</a:t>
            </a:r>
            <a:r>
              <a:rPr lang="zh-CN" altLang="en-US"/>
              <a:t>，因而其计算能力已经相当于图灵机。</a:t>
            </a:r>
          </a:p>
          <a:p>
            <a:endParaRPr lang="zh-CN" altLang="en-US"/>
          </a:p>
          <a:p>
            <a:r>
              <a:rPr lang="zh-CN" altLang="en-US"/>
              <a:t>总之，计数器机所能处理的语言和图灵机一样，即为递归可枚举语言。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849743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B23CB5-8B36-4702-A2F1-8CB7FB1ED114}" type="slidenum">
              <a:rPr lang="en-US" altLang="zh-CN"/>
              <a:pPr/>
              <a:t>86</a:t>
            </a:fld>
            <a:endParaRPr lang="en-US" altLang="zh-CN"/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具有</a:t>
            </a:r>
            <a:r>
              <a:rPr lang="en-US" altLang="zh-CN"/>
              <a:t>k</a:t>
            </a:r>
            <a:r>
              <a:rPr lang="zh-CN" altLang="en-US"/>
              <a:t>个计数器的计数器机可以被一个特殊的具有</a:t>
            </a:r>
            <a:r>
              <a:rPr lang="en-US" altLang="zh-CN"/>
              <a:t>k</a:t>
            </a:r>
            <a:r>
              <a:rPr lang="zh-CN" altLang="en-US"/>
              <a:t>个下推栈的多栈机模拟。</a:t>
            </a:r>
          </a:p>
        </p:txBody>
      </p:sp>
    </p:spTree>
    <p:extLst>
      <p:ext uri="{BB962C8B-B14F-4D97-AF65-F5344CB8AC3E}">
        <p14:creationId xmlns:p14="http://schemas.microsoft.com/office/powerpoint/2010/main" val="25058861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A29AEF-4DCE-46C7-B653-307ED33832DE}" type="slidenum">
              <a:rPr lang="en-US" altLang="zh-CN"/>
              <a:pPr/>
              <a:t>87</a:t>
            </a:fld>
            <a:endParaRPr lang="en-US" altLang="zh-CN"/>
          </a:p>
        </p:txBody>
      </p:sp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第一个结论的证明比较复杂，教材没有给出。</a:t>
            </a:r>
          </a:p>
          <a:p>
            <a:endParaRPr lang="zh-CN" altLang="en-US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380595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6FE65A-9235-4758-9CAC-69F8A8A91C12}" type="slidenum">
              <a:rPr lang="en-US" altLang="zh-CN"/>
              <a:pPr/>
              <a:t>88</a:t>
            </a:fld>
            <a:endParaRPr lang="en-US" altLang="zh-CN"/>
          </a:p>
        </p:txBody>
      </p:sp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先证明：可以用带三个计数器的计数器机模拟双栈</a:t>
            </a:r>
            <a:r>
              <a:rPr lang="en-US" altLang="zh-CN"/>
              <a:t>PDA</a:t>
            </a:r>
            <a:r>
              <a:rPr lang="zh-CN" altLang="en-US"/>
              <a:t>。</a:t>
            </a:r>
          </a:p>
          <a:p>
            <a:endParaRPr lang="zh-CN" altLang="en-US"/>
          </a:p>
          <a:p>
            <a:r>
              <a:rPr lang="zh-CN" altLang="en-US"/>
              <a:t>三个操作的实现，祥见教材第</a:t>
            </a:r>
            <a:r>
              <a:rPr lang="en-US" altLang="zh-CN"/>
              <a:t>353</a:t>
            </a:r>
            <a:r>
              <a:rPr lang="zh-CN" altLang="en-US"/>
              <a:t>页。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8398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7EC3F7-FE46-4E5D-A667-8CB2F7E54AE6}" type="slidenum">
              <a:rPr lang="en-US" altLang="zh-CN"/>
              <a:pPr/>
              <a:t>89</a:t>
            </a:fld>
            <a:endParaRPr lang="en-US" altLang="zh-CN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再证明：可以用带两个计数器的计数器机，模拟带三个计数器的计数器机。</a:t>
            </a:r>
          </a:p>
          <a:p>
            <a:endParaRPr lang="zh-CN" altLang="en-US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260081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1A30FB-968E-4448-A5DA-04477D6B5794}" type="slidenum">
              <a:rPr lang="en-US" altLang="zh-CN"/>
              <a:pPr/>
              <a:t>90</a:t>
            </a:fld>
            <a:endParaRPr lang="en-US" altLang="zh-CN"/>
          </a:p>
        </p:txBody>
      </p:sp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那么，如何理解图灵机与</a:t>
            </a:r>
            <a:r>
              <a:rPr lang="en-US" altLang="zh-CN"/>
              <a:t>Von Neumann</a:t>
            </a:r>
            <a:r>
              <a:rPr lang="zh-CN" altLang="en-US"/>
              <a:t>计算机具有相当的计算能力呢？ 即，它们是如何双向模拟的？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790147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9A9A5E-CE79-4A6D-91DE-B94109F31610}" type="slidenum">
              <a:rPr lang="en-US" altLang="zh-CN"/>
              <a:pPr/>
              <a:t>91</a:t>
            </a:fld>
            <a:endParaRPr lang="en-US" altLang="zh-CN"/>
          </a:p>
        </p:txBody>
      </p:sp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以普通计算机模拟图灵机，说明现行计算机的能力不弱于图灵机。</a:t>
            </a:r>
          </a:p>
          <a:p>
            <a:endParaRPr lang="zh-CN" altLang="en-US"/>
          </a:p>
          <a:p>
            <a:r>
              <a:rPr lang="zh-CN" altLang="en-US"/>
              <a:t>对于存储容量问题，理论上存在上限，技术总可以超越任何一个给定的上限。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565910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247338-665E-4612-A323-D5218A20FFA4}" type="slidenum">
              <a:rPr lang="en-US" altLang="zh-CN"/>
              <a:pPr/>
              <a:t>92</a:t>
            </a:fld>
            <a:endParaRPr lang="en-US" altLang="zh-CN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以多带图灵机可以模拟普通的</a:t>
            </a:r>
            <a:r>
              <a:rPr lang="en-US" altLang="zh-CN"/>
              <a:t>Von Neumann</a:t>
            </a:r>
            <a:r>
              <a:rPr lang="zh-CN" altLang="en-US"/>
              <a:t>式计算机，说明图灵机的计算能力不弱于现行计算机系统。</a:t>
            </a:r>
          </a:p>
          <a:p>
            <a:endParaRPr lang="zh-CN" altLang="en-US"/>
          </a:p>
          <a:p>
            <a:r>
              <a:rPr lang="zh-CN" altLang="en-US"/>
              <a:t>现行计算机体系结构，无论如何变化，都未突破</a:t>
            </a:r>
            <a:r>
              <a:rPr lang="en-US" altLang="zh-CN"/>
              <a:t>Von Neumann</a:t>
            </a:r>
            <a:r>
              <a:rPr lang="zh-CN" altLang="en-US"/>
              <a:t>式结构，不同的变形总可以通过多加一些带，改变一下存储信息，达到模拟的目的。</a:t>
            </a:r>
          </a:p>
          <a:p>
            <a:endParaRPr lang="zh-CN" altLang="en-US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8651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F3B8A-0B7C-428D-8483-BED3A7292AC4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ID</a:t>
            </a:r>
            <a:r>
              <a:rPr lang="zh-CN" altLang="en-US"/>
              <a:t>之间的推导关系举例。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点击鼠标左键，演示</a:t>
            </a:r>
            <a:r>
              <a:rPr lang="en-US" altLang="zh-CN"/>
              <a:t>ID</a:t>
            </a:r>
            <a:r>
              <a:rPr lang="zh-CN" altLang="en-US"/>
              <a:t>之间的推导过程：有一步推导，</a:t>
            </a:r>
          </a:p>
          <a:p>
            <a:r>
              <a:rPr lang="zh-CN" altLang="en-US"/>
              <a:t>也有多步推导。</a:t>
            </a:r>
          </a:p>
        </p:txBody>
      </p:sp>
    </p:spTree>
    <p:extLst>
      <p:ext uri="{BB962C8B-B14F-4D97-AF65-F5344CB8AC3E}">
        <p14:creationId xmlns:p14="http://schemas.microsoft.com/office/powerpoint/2010/main" val="1529656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tsinghua.edu.cn/chn/index.htm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zh-CN" sz="2400" b="0" i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6147" name="AutoShape 1027"/>
          <p:cNvSpPr>
            <a:spLocks noChangeArrowheads="1"/>
          </p:cNvSpPr>
          <p:nvPr/>
        </p:nvSpPr>
        <p:spPr bwMode="auto">
          <a:xfrm>
            <a:off x="685800" y="990600"/>
            <a:ext cx="5181600" cy="1905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zh-CN" sz="2400" b="0" i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6148" name="Rectangle 1028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73600" y="2927350"/>
            <a:ext cx="3657600" cy="1822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grpSp>
        <p:nvGrpSpPr>
          <p:cNvPr id="6149" name="Group 1029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6150" name="AutoShape 1030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1" name="AutoShape 1031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152" name="Rectangle 1032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667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kumimoji="0" sz="1400" b="0" i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6153" name="Rectangle 103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95888" y="6553200"/>
            <a:ext cx="3279775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kumimoji="0" sz="1400" b="0" i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6154" name="Rectangle 103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25" y="6359525"/>
            <a:ext cx="587375" cy="4889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kumimoji="0" sz="2600" i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fld id="{6C4A03AC-C537-4A86-AFC1-CAEB2CFF176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155" name="Rectangle 1035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609600" y="1371600"/>
            <a:ext cx="7772400" cy="6318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6" name="Line 1036"/>
          <p:cNvSpPr>
            <a:spLocks noChangeShapeType="1"/>
          </p:cNvSpPr>
          <p:nvPr userDrawn="1"/>
        </p:nvSpPr>
        <p:spPr bwMode="auto">
          <a:xfrm>
            <a:off x="685800" y="1219200"/>
            <a:ext cx="7651750" cy="0"/>
          </a:xfrm>
          <a:prstGeom prst="line">
            <a:avLst/>
          </a:prstGeom>
          <a:noFill/>
          <a:ln w="47625" cmpd="thinThick">
            <a:solidFill>
              <a:srgbClr val="80008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6157" name="Picture 1037" descr="清华大学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0"/>
            <a:ext cx="2057400" cy="525463"/>
          </a:xfrm>
          <a:prstGeom prst="rect">
            <a:avLst/>
          </a:prstGeom>
          <a:noFill/>
        </p:spPr>
      </p:pic>
      <p:sp>
        <p:nvSpPr>
          <p:cNvPr id="6158" name="Text Box 1038"/>
          <p:cNvSpPr txBox="1">
            <a:spLocks noChangeArrowheads="1"/>
          </p:cNvSpPr>
          <p:nvPr userDrawn="1"/>
        </p:nvSpPr>
        <p:spPr bwMode="auto">
          <a:xfrm>
            <a:off x="914400" y="395288"/>
            <a:ext cx="60293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CN" sz="2800" i="0">
                <a:latin typeface="Arial" pitchFamily="34" charset="0"/>
                <a:ea typeface="宋体" pitchFamily="2" charset="-122"/>
                <a:cs typeface="Times New Roman" pitchFamily="18" charset="0"/>
              </a:rPr>
              <a:t>Formal Languages and Automata</a:t>
            </a:r>
          </a:p>
        </p:txBody>
      </p:sp>
    </p:spTree>
  </p:cSld>
  <p:clrMapOvr>
    <a:masterClrMapping/>
  </p:clrMapOvr>
  <p:transition spd="med" advClick="0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 advClick="0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 advClick="0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 advClick="0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 advClick="0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 advClick="0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 advClick="0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med" advClick="0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 advClick="0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 advClick="0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tsinghua.edu.cn/chn/index.ht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7" name="Group 1041"/>
          <p:cNvGrpSpPr>
            <a:grpSpLocks/>
          </p:cNvGrpSpPr>
          <p:nvPr userDrawn="1"/>
        </p:nvGrpSpPr>
        <p:grpSpPr bwMode="auto">
          <a:xfrm>
            <a:off x="0" y="0"/>
            <a:ext cx="1476375" cy="6884988"/>
            <a:chOff x="0" y="0"/>
            <a:chExt cx="2016" cy="4320"/>
          </a:xfrm>
        </p:grpSpPr>
        <p:sp>
          <p:nvSpPr>
            <p:cNvPr id="5138" name="Rectangle 1042"/>
            <p:cNvSpPr>
              <a:spLocks noChangeArrowheads="1"/>
            </p:cNvSpPr>
            <p:nvPr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gradFill rotWithShape="0">
              <a:gsLst>
                <a:gs pos="0">
                  <a:srgbClr val="800080"/>
                </a:gs>
                <a:gs pos="100000">
                  <a:srgbClr val="800080">
                    <a:gamma/>
                    <a:tint val="2000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9" name="Rectangle 1043"/>
            <p:cNvSpPr>
              <a:spLocks noChangeArrowheads="1"/>
            </p:cNvSpPr>
            <p:nvPr/>
          </p:nvSpPr>
          <p:spPr bwMode="auto">
            <a:xfrm>
              <a:off x="432" y="0"/>
              <a:ext cx="1584" cy="672"/>
            </a:xfrm>
            <a:prstGeom prst="rect">
              <a:avLst/>
            </a:prstGeom>
            <a:gradFill rotWithShape="0">
              <a:gsLst>
                <a:gs pos="0">
                  <a:srgbClr val="800080"/>
                </a:gs>
                <a:gs pos="100000">
                  <a:srgbClr val="800080">
                    <a:gamma/>
                    <a:tint val="2000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140" name="Line 1044"/>
          <p:cNvSpPr>
            <a:spLocks noChangeShapeType="1"/>
          </p:cNvSpPr>
          <p:nvPr userDrawn="1"/>
        </p:nvSpPr>
        <p:spPr bwMode="auto">
          <a:xfrm>
            <a:off x="1514475" y="1008063"/>
            <a:ext cx="7515225" cy="9525"/>
          </a:xfrm>
          <a:prstGeom prst="line">
            <a:avLst/>
          </a:prstGeom>
          <a:noFill/>
          <a:ln w="57150" cmpd="thinThick">
            <a:solidFill>
              <a:srgbClr val="80008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141" name="Picture 1045" descr="清华大学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850188" y="576263"/>
            <a:ext cx="1295400" cy="330200"/>
          </a:xfrm>
          <a:prstGeom prst="rect">
            <a:avLst/>
          </a:prstGeom>
          <a:noFill/>
        </p:spPr>
      </p:pic>
      <p:sp>
        <p:nvSpPr>
          <p:cNvPr id="5142" name="Text Box 1046"/>
          <p:cNvSpPr txBox="1">
            <a:spLocks noChangeArrowheads="1"/>
          </p:cNvSpPr>
          <p:nvPr userDrawn="1"/>
        </p:nvSpPr>
        <p:spPr bwMode="auto">
          <a:xfrm>
            <a:off x="7921625" y="71438"/>
            <a:ext cx="1152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CN" sz="2400">
                <a:solidFill>
                  <a:srgbClr val="993366"/>
                </a:solidFill>
                <a:latin typeface="Arial" pitchFamily="34" charset="0"/>
                <a:cs typeface="Times New Roman" pitchFamily="18" charset="0"/>
              </a:rPr>
              <a:t>FL&amp;A</a:t>
            </a:r>
          </a:p>
        </p:txBody>
      </p:sp>
      <p:sp>
        <p:nvSpPr>
          <p:cNvPr id="5143" name="AutoShape 1047"/>
          <p:cNvSpPr>
            <a:spLocks noChangeArrowheads="1"/>
          </p:cNvSpPr>
          <p:nvPr userDrawn="1"/>
        </p:nvSpPr>
        <p:spPr bwMode="auto">
          <a:xfrm>
            <a:off x="1154113" y="215900"/>
            <a:ext cx="3311525" cy="6477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zh-CN" sz="2400" b="0" i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 advClick="0">
    <p:wipe dir="r"/>
  </p:transition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0.xml"/><Relationship Id="rId3" Type="http://schemas.openxmlformats.org/officeDocument/2006/relationships/slide" Target="slide67.xml"/><Relationship Id="rId7" Type="http://schemas.openxmlformats.org/officeDocument/2006/relationships/slide" Target="slide7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4.xml"/><Relationship Id="rId5" Type="http://schemas.openxmlformats.org/officeDocument/2006/relationships/slide" Target="slide70.xml"/><Relationship Id="rId4" Type="http://schemas.openxmlformats.org/officeDocument/2006/relationships/slide" Target="slide6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7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7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7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7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7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7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7.em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41.emf"/><Relationship Id="rId18" Type="http://schemas.openxmlformats.org/officeDocument/2006/relationships/image" Target="../media/image46.emf"/><Relationship Id="rId3" Type="http://schemas.openxmlformats.org/officeDocument/2006/relationships/image" Target="../media/image7.emf"/><Relationship Id="rId7" Type="http://schemas.openxmlformats.org/officeDocument/2006/relationships/image" Target="../media/image35.emf"/><Relationship Id="rId12" Type="http://schemas.openxmlformats.org/officeDocument/2006/relationships/image" Target="../media/image40.emf"/><Relationship Id="rId17" Type="http://schemas.openxmlformats.org/officeDocument/2006/relationships/image" Target="../media/image45.emf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5" Type="http://schemas.openxmlformats.org/officeDocument/2006/relationships/image" Target="../media/image43.emf"/><Relationship Id="rId10" Type="http://schemas.openxmlformats.org/officeDocument/2006/relationships/image" Target="../media/image38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Relationship Id="rId14" Type="http://schemas.openxmlformats.org/officeDocument/2006/relationships/image" Target="../media/image4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51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51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51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51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51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51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51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51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51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51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51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51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51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51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57.emf"/><Relationship Id="rId18" Type="http://schemas.openxmlformats.org/officeDocument/2006/relationships/image" Target="../media/image62.emf"/><Relationship Id="rId3" Type="http://schemas.openxmlformats.org/officeDocument/2006/relationships/image" Target="../media/image51.emf"/><Relationship Id="rId7" Type="http://schemas.openxmlformats.org/officeDocument/2006/relationships/image" Target="../media/image34.emf"/><Relationship Id="rId12" Type="http://schemas.openxmlformats.org/officeDocument/2006/relationships/image" Target="../media/image56.emf"/><Relationship Id="rId17" Type="http://schemas.openxmlformats.org/officeDocument/2006/relationships/image" Target="../media/image61.emf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60.emf"/><Relationship Id="rId20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11" Type="http://schemas.openxmlformats.org/officeDocument/2006/relationships/image" Target="../media/image55.emf"/><Relationship Id="rId5" Type="http://schemas.openxmlformats.org/officeDocument/2006/relationships/image" Target="../media/image32.emf"/><Relationship Id="rId15" Type="http://schemas.openxmlformats.org/officeDocument/2006/relationships/image" Target="../media/image59.emf"/><Relationship Id="rId10" Type="http://schemas.openxmlformats.org/officeDocument/2006/relationships/image" Target="../media/image54.emf"/><Relationship Id="rId19" Type="http://schemas.openxmlformats.org/officeDocument/2006/relationships/image" Target="../media/image63.emf"/><Relationship Id="rId4" Type="http://schemas.openxmlformats.org/officeDocument/2006/relationships/image" Target="../media/image36.emf"/><Relationship Id="rId9" Type="http://schemas.openxmlformats.org/officeDocument/2006/relationships/image" Target="../media/image53.emf"/><Relationship Id="rId14" Type="http://schemas.openxmlformats.org/officeDocument/2006/relationships/image" Target="../media/image58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71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Rectangle 25"/>
          <p:cNvSpPr>
            <a:spLocks noChangeArrowheads="1"/>
          </p:cNvSpPr>
          <p:nvPr/>
        </p:nvSpPr>
        <p:spPr bwMode="auto">
          <a:xfrm>
            <a:off x="1517650" y="195263"/>
            <a:ext cx="2216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华文行楷" pitchFamily="2" charset="-122"/>
                <a:ea typeface="华文行楷" pitchFamily="2" charset="-122"/>
              </a:rPr>
              <a:t>第十二讲</a:t>
            </a:r>
          </a:p>
        </p:txBody>
      </p:sp>
      <p:sp>
        <p:nvSpPr>
          <p:cNvPr id="2074" name="Text Box 26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720725" y="1635125"/>
            <a:ext cx="74517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600" i="0" dirty="0">
                <a:latin typeface="Arial" pitchFamily="34" charset="0"/>
              </a:rPr>
              <a:t> </a:t>
            </a:r>
            <a:r>
              <a:rPr lang="zh-CN" altLang="en-US" sz="3600" i="0" dirty="0">
                <a:latin typeface="Arial" pitchFamily="34" charset="0"/>
              </a:rPr>
              <a:t>图灵机与递归可</a:t>
            </a:r>
            <a:r>
              <a:rPr lang="zh-CN" altLang="en-US" sz="3600" i="0">
                <a:latin typeface="Arial" pitchFamily="34" charset="0"/>
              </a:rPr>
              <a:t>枚举语言</a:t>
            </a:r>
            <a:endParaRPr lang="zh-CN" altLang="en-US" sz="3600" i="0" dirty="0">
              <a:latin typeface="Arial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3AD0A8-4965-5742-9886-C1C9318CA0C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01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44" name="Rectangle 12"/>
          <p:cNvSpPr>
            <a:spLocks noChangeArrowheads="1"/>
          </p:cNvSpPr>
          <p:nvPr/>
        </p:nvSpPr>
        <p:spPr bwMode="auto">
          <a:xfrm>
            <a:off x="685800" y="1310531"/>
            <a:ext cx="8001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给定图灵机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M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 = (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Q,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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,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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,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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, q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0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, B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, F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，定义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ID’s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之间的推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导关系</a:t>
            </a:r>
            <a:r>
              <a:rPr lang="zh-CN" altLang="en-US" i="0" dirty="0">
                <a:latin typeface="Arial" pitchFamily="34" charset="0"/>
              </a:rPr>
              <a:t>├</a:t>
            </a:r>
            <a:r>
              <a:rPr lang="en-US" altLang="zh-CN" baseline="-25000" dirty="0">
                <a:latin typeface="Arial" pitchFamily="34" charset="0"/>
              </a:rPr>
              <a:t>M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如下：</a:t>
            </a:r>
          </a:p>
        </p:txBody>
      </p:sp>
      <p:sp>
        <p:nvSpPr>
          <p:cNvPr id="197645" name="Rectangle 13"/>
          <p:cNvSpPr>
            <a:spLocks noChangeArrowheads="1"/>
          </p:cNvSpPr>
          <p:nvPr/>
        </p:nvSpPr>
        <p:spPr bwMode="auto">
          <a:xfrm>
            <a:off x="685800" y="2209800"/>
            <a:ext cx="81534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1.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设 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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(q,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i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)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=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(p, Y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, L )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，则有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   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…X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i-1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qX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i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i+1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…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 err="1">
                <a:solidFill>
                  <a:srgbClr val="333399"/>
                </a:solidFill>
                <a:latin typeface="Arial" pitchFamily="34" charset="0"/>
              </a:rPr>
              <a:t>n</a:t>
            </a:r>
            <a:r>
              <a:rPr lang="en-US" altLang="zh-CN" dirty="0">
                <a:latin typeface="Arial" pitchFamily="34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├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M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…X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i-2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pX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i-1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YX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i+1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…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 err="1">
                <a:solidFill>
                  <a:srgbClr val="333399"/>
                </a:solidFill>
                <a:latin typeface="Arial" pitchFamily="34" charset="0"/>
              </a:rPr>
              <a:t>n</a:t>
            </a:r>
            <a:r>
              <a:rPr lang="en-US" altLang="zh-CN" dirty="0">
                <a:latin typeface="Arial" pitchFamily="34" charset="0"/>
              </a:rPr>
              <a:t>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</a:rPr>
              <a:t>，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   但有如下两个例外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：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   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）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i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=1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时，  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qX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…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 err="1">
                <a:solidFill>
                  <a:srgbClr val="333399"/>
                </a:solidFill>
                <a:latin typeface="Arial" pitchFamily="34" charset="0"/>
              </a:rPr>
              <a:t>n</a:t>
            </a:r>
            <a:r>
              <a:rPr lang="en-US" altLang="zh-CN" dirty="0">
                <a:latin typeface="Arial" pitchFamily="34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├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M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pBYX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…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 err="1">
                <a:solidFill>
                  <a:srgbClr val="333399"/>
                </a:solidFill>
                <a:latin typeface="Arial" pitchFamily="34" charset="0"/>
              </a:rPr>
              <a:t>n</a:t>
            </a:r>
            <a:r>
              <a:rPr lang="en-US" altLang="zh-CN" sz="2400" dirty="0"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，和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   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）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i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=n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及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Y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=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B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时，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…X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n-1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qX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n</a:t>
            </a:r>
            <a:r>
              <a:rPr lang="en-US" altLang="zh-CN" dirty="0">
                <a:latin typeface="Arial" pitchFamily="34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├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M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…X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n-2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pX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n-1</a:t>
            </a:r>
            <a:r>
              <a:rPr lang="en-US" altLang="zh-CN" dirty="0">
                <a:latin typeface="Arial" pitchFamily="34" charset="0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sp>
        <p:nvSpPr>
          <p:cNvPr id="197646" name="Rectangle 14"/>
          <p:cNvSpPr>
            <a:spLocks noChangeArrowheads="1"/>
          </p:cNvSpPr>
          <p:nvPr/>
        </p:nvSpPr>
        <p:spPr bwMode="auto">
          <a:xfrm>
            <a:off x="685800" y="6021288"/>
            <a:ext cx="815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上述关系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</a:rPr>
              <a:t>├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M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的自反传递闭包记为</a:t>
            </a:r>
            <a:r>
              <a:rPr lang="zh-CN" altLang="en-US" i="0" dirty="0">
                <a:latin typeface="Arial" pitchFamily="34" charset="0"/>
              </a:rPr>
              <a:t>├*</a:t>
            </a:r>
            <a:r>
              <a:rPr lang="en-US" altLang="zh-CN" sz="2400" baseline="-25000" dirty="0">
                <a:latin typeface="Arial" pitchFamily="34" charset="0"/>
              </a:rPr>
              <a:t>M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（或</a:t>
            </a:r>
            <a:r>
              <a:rPr lang="zh-CN" altLang="en-US" i="0" dirty="0">
                <a:latin typeface="Arial" pitchFamily="34" charset="0"/>
              </a:rPr>
              <a:t>├*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）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sp>
        <p:nvSpPr>
          <p:cNvPr id="197647" name="Rectangle 15"/>
          <p:cNvSpPr>
            <a:spLocks noChangeArrowheads="1"/>
          </p:cNvSpPr>
          <p:nvPr/>
        </p:nvSpPr>
        <p:spPr bwMode="auto">
          <a:xfrm>
            <a:off x="685800" y="4038600"/>
            <a:ext cx="815340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2.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设 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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(q,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i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)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=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(p, Y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, R )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，则有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   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…X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i-1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qX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i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i+1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…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 err="1">
                <a:solidFill>
                  <a:srgbClr val="333399"/>
                </a:solidFill>
                <a:latin typeface="Arial" pitchFamily="34" charset="0"/>
              </a:rPr>
              <a:t>n</a:t>
            </a:r>
            <a:r>
              <a:rPr lang="en-US" altLang="zh-CN" dirty="0">
                <a:latin typeface="Arial" pitchFamily="34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├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M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…X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i-1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YpX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i+1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…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 err="1">
                <a:solidFill>
                  <a:srgbClr val="333399"/>
                </a:solidFill>
                <a:latin typeface="Arial" pitchFamily="34" charset="0"/>
              </a:rPr>
              <a:t>n</a:t>
            </a:r>
            <a:r>
              <a:rPr lang="en-US" altLang="zh-CN" dirty="0">
                <a:latin typeface="Arial" pitchFamily="34" charset="0"/>
              </a:rPr>
              <a:t>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</a:rPr>
              <a:t>，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   但有如下两个例外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：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   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）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i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=n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时，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…X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n-1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qX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n</a:t>
            </a:r>
            <a:r>
              <a:rPr lang="en-US" altLang="zh-CN" dirty="0">
                <a:latin typeface="Arial" pitchFamily="34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├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M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…X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n-1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YpB</a:t>
            </a:r>
            <a:r>
              <a:rPr lang="en-US" altLang="zh-CN" dirty="0"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，和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   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）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i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=1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及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Y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=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B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时，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qX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…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 err="1">
                <a:solidFill>
                  <a:srgbClr val="333399"/>
                </a:solidFill>
                <a:latin typeface="Arial" pitchFamily="34" charset="0"/>
              </a:rPr>
              <a:t>n</a:t>
            </a:r>
            <a:r>
              <a:rPr lang="en-US" altLang="zh-CN" i="0" dirty="0" err="1">
                <a:solidFill>
                  <a:srgbClr val="333399"/>
                </a:solidFill>
                <a:latin typeface="Arial" pitchFamily="34" charset="0"/>
              </a:rPr>
              <a:t>├</a:t>
            </a:r>
            <a:r>
              <a:rPr lang="en-US" altLang="zh-CN" baseline="-25000" dirty="0" err="1">
                <a:solidFill>
                  <a:srgbClr val="333399"/>
                </a:solidFill>
                <a:latin typeface="Arial" pitchFamily="34" charset="0"/>
              </a:rPr>
              <a:t>M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pX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…X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n-1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n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sp>
        <p:nvSpPr>
          <p:cNvPr id="197648" name="Rectangle 16"/>
          <p:cNvSpPr>
            <a:spLocks noChangeArrowheads="1"/>
          </p:cNvSpPr>
          <p:nvPr/>
        </p:nvSpPr>
        <p:spPr bwMode="auto">
          <a:xfrm>
            <a:off x="1492250" y="195263"/>
            <a:ext cx="4756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图灵机的概念与定义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DBD503-A941-8B4E-A252-EDF9E6DE9F63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10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97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97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97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45" grpId="0" autoUpdateAnimBg="0"/>
      <p:bldP spid="197646" grpId="0" autoUpdateAnimBg="0"/>
      <p:bldP spid="197647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71" name="Rectangle 15"/>
          <p:cNvSpPr>
            <a:spLocks noChangeArrowheads="1"/>
          </p:cNvSpPr>
          <p:nvPr/>
        </p:nvSpPr>
        <p:spPr bwMode="auto">
          <a:xfrm>
            <a:off x="609600" y="1143000"/>
            <a:ext cx="6705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 </a:t>
            </a:r>
            <a:r>
              <a:rPr lang="zh-CN" altLang="en-US" sz="3200" i="0">
                <a:latin typeface="Arial" pitchFamily="34" charset="0"/>
              </a:rPr>
              <a:t>举例（续前例）</a:t>
            </a:r>
            <a:endParaRPr lang="zh-CN" altLang="en-US" sz="3200">
              <a:latin typeface="Arial" pitchFamily="34" charset="0"/>
            </a:endParaRPr>
          </a:p>
        </p:txBody>
      </p:sp>
      <p:graphicFrame>
        <p:nvGraphicFramePr>
          <p:cNvPr id="198672" name="Object 16"/>
          <p:cNvGraphicFramePr>
            <a:graphicFrameLocks noChangeAspect="1"/>
          </p:cNvGraphicFramePr>
          <p:nvPr/>
        </p:nvGraphicFramePr>
        <p:xfrm>
          <a:off x="1676400" y="1905000"/>
          <a:ext cx="5715000" cy="287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838840" imgH="2939400" progId="Visio.Drawing.11">
                  <p:embed/>
                </p:oleObj>
              </mc:Choice>
              <mc:Fallback>
                <p:oleObj name="VISIO" r:id="rId3" imgW="5838840" imgH="2939400" progId="Visio.Drawing.11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905000"/>
                        <a:ext cx="5715000" cy="287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673" name="Text Box 17"/>
          <p:cNvSpPr txBox="1">
            <a:spLocks noChangeArrowheads="1"/>
          </p:cNvSpPr>
          <p:nvPr/>
        </p:nvSpPr>
        <p:spPr bwMode="auto">
          <a:xfrm>
            <a:off x="5410200" y="3657600"/>
            <a:ext cx="3657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对于输入字符串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001122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，该图灵机可以有如下推导步：</a:t>
            </a:r>
          </a:p>
        </p:txBody>
      </p:sp>
      <p:sp>
        <p:nvSpPr>
          <p:cNvPr id="198674" name="Rectangle 18"/>
          <p:cNvSpPr>
            <a:spLocks noChangeArrowheads="1"/>
          </p:cNvSpPr>
          <p:nvPr/>
        </p:nvSpPr>
        <p:spPr bwMode="auto">
          <a:xfrm>
            <a:off x="609600" y="5011738"/>
            <a:ext cx="1279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q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0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001122</a:t>
            </a:r>
            <a:endParaRPr lang="en-US" altLang="zh-CN" i="0" dirty="0">
              <a:solidFill>
                <a:srgbClr val="333399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8675" name="Rectangle 19"/>
          <p:cNvSpPr>
            <a:spLocks noChangeArrowheads="1"/>
          </p:cNvSpPr>
          <p:nvPr/>
        </p:nvSpPr>
        <p:spPr bwMode="auto">
          <a:xfrm>
            <a:off x="1747838" y="4970463"/>
            <a:ext cx="690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>
                <a:solidFill>
                  <a:srgbClr val="333399"/>
                </a:solidFill>
                <a:latin typeface="Arial" pitchFamily="34" charset="0"/>
              </a:rPr>
              <a:t>├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</a:rPr>
              <a:t>M</a:t>
            </a:r>
          </a:p>
        </p:txBody>
      </p:sp>
      <p:sp>
        <p:nvSpPr>
          <p:cNvPr id="198676" name="Rectangle 20"/>
          <p:cNvSpPr>
            <a:spLocks noChangeArrowheads="1"/>
          </p:cNvSpPr>
          <p:nvPr/>
        </p:nvSpPr>
        <p:spPr bwMode="auto">
          <a:xfrm>
            <a:off x="2333625" y="4997450"/>
            <a:ext cx="13239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Xq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01122</a:t>
            </a:r>
            <a:endParaRPr lang="en-US" altLang="zh-CN" i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198681" name="Rectangle 25"/>
          <p:cNvSpPr>
            <a:spLocks noChangeArrowheads="1"/>
          </p:cNvSpPr>
          <p:nvPr/>
        </p:nvSpPr>
        <p:spPr bwMode="auto">
          <a:xfrm>
            <a:off x="3500438" y="4984750"/>
            <a:ext cx="690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>
                <a:solidFill>
                  <a:srgbClr val="333399"/>
                </a:solidFill>
                <a:latin typeface="Arial" pitchFamily="34" charset="0"/>
              </a:rPr>
              <a:t>├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</a:rPr>
              <a:t>M</a:t>
            </a:r>
          </a:p>
        </p:txBody>
      </p:sp>
      <p:sp>
        <p:nvSpPr>
          <p:cNvPr id="198682" name="Rectangle 26"/>
          <p:cNvSpPr>
            <a:spLocks noChangeArrowheads="1"/>
          </p:cNvSpPr>
          <p:nvPr/>
        </p:nvSpPr>
        <p:spPr bwMode="auto">
          <a:xfrm>
            <a:off x="4086225" y="5011738"/>
            <a:ext cx="13239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X0q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1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1122</a:t>
            </a:r>
          </a:p>
        </p:txBody>
      </p:sp>
      <p:sp>
        <p:nvSpPr>
          <p:cNvPr id="198683" name="Rectangle 27"/>
          <p:cNvSpPr>
            <a:spLocks noChangeArrowheads="1"/>
          </p:cNvSpPr>
          <p:nvPr/>
        </p:nvSpPr>
        <p:spPr bwMode="auto">
          <a:xfrm>
            <a:off x="5253038" y="4968875"/>
            <a:ext cx="690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>
                <a:solidFill>
                  <a:srgbClr val="333399"/>
                </a:solidFill>
                <a:latin typeface="Arial" pitchFamily="34" charset="0"/>
              </a:rPr>
              <a:t>├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</a:rPr>
              <a:t>M</a:t>
            </a:r>
          </a:p>
        </p:txBody>
      </p:sp>
      <p:sp>
        <p:nvSpPr>
          <p:cNvPr id="198684" name="Rectangle 28"/>
          <p:cNvSpPr>
            <a:spLocks noChangeArrowheads="1"/>
          </p:cNvSpPr>
          <p:nvPr/>
        </p:nvSpPr>
        <p:spPr bwMode="auto">
          <a:xfrm>
            <a:off x="5791200" y="4984750"/>
            <a:ext cx="152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X0Yq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122</a:t>
            </a:r>
          </a:p>
        </p:txBody>
      </p:sp>
      <p:sp>
        <p:nvSpPr>
          <p:cNvPr id="198685" name="Rectangle 29"/>
          <p:cNvSpPr>
            <a:spLocks noChangeArrowheads="1"/>
          </p:cNvSpPr>
          <p:nvPr/>
        </p:nvSpPr>
        <p:spPr bwMode="auto">
          <a:xfrm>
            <a:off x="7005638" y="4953000"/>
            <a:ext cx="690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>
                <a:solidFill>
                  <a:srgbClr val="333399"/>
                </a:solidFill>
                <a:latin typeface="Arial" pitchFamily="34" charset="0"/>
              </a:rPr>
              <a:t>├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</a:rPr>
              <a:t>M</a:t>
            </a:r>
          </a:p>
        </p:txBody>
      </p:sp>
      <p:sp>
        <p:nvSpPr>
          <p:cNvPr id="198686" name="Rectangle 30"/>
          <p:cNvSpPr>
            <a:spLocks noChangeArrowheads="1"/>
          </p:cNvSpPr>
          <p:nvPr/>
        </p:nvSpPr>
        <p:spPr bwMode="auto">
          <a:xfrm>
            <a:off x="7543800" y="4968875"/>
            <a:ext cx="1447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X0Y1q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22</a:t>
            </a:r>
          </a:p>
        </p:txBody>
      </p:sp>
      <p:sp>
        <p:nvSpPr>
          <p:cNvPr id="198687" name="Rectangle 31"/>
          <p:cNvSpPr>
            <a:spLocks noChangeArrowheads="1"/>
          </p:cNvSpPr>
          <p:nvPr/>
        </p:nvSpPr>
        <p:spPr bwMode="auto">
          <a:xfrm>
            <a:off x="1143000" y="5376863"/>
            <a:ext cx="690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├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M</a:t>
            </a:r>
          </a:p>
        </p:txBody>
      </p:sp>
      <p:sp>
        <p:nvSpPr>
          <p:cNvPr id="198688" name="Rectangle 32"/>
          <p:cNvSpPr>
            <a:spLocks noChangeArrowheads="1"/>
          </p:cNvSpPr>
          <p:nvPr/>
        </p:nvSpPr>
        <p:spPr bwMode="auto">
          <a:xfrm>
            <a:off x="1681163" y="5392738"/>
            <a:ext cx="1447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X0Yq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3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1Z2</a:t>
            </a:r>
          </a:p>
        </p:txBody>
      </p:sp>
      <p:sp>
        <p:nvSpPr>
          <p:cNvPr id="198689" name="Rectangle 33"/>
          <p:cNvSpPr>
            <a:spLocks noChangeArrowheads="1"/>
          </p:cNvSpPr>
          <p:nvPr/>
        </p:nvSpPr>
        <p:spPr bwMode="auto">
          <a:xfrm>
            <a:off x="2890838" y="5376863"/>
            <a:ext cx="690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├*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M</a:t>
            </a:r>
          </a:p>
        </p:txBody>
      </p:sp>
      <p:sp>
        <p:nvSpPr>
          <p:cNvPr id="198690" name="Rectangle 34"/>
          <p:cNvSpPr>
            <a:spLocks noChangeArrowheads="1"/>
          </p:cNvSpPr>
          <p:nvPr/>
        </p:nvSpPr>
        <p:spPr bwMode="auto">
          <a:xfrm>
            <a:off x="3505200" y="5392738"/>
            <a:ext cx="1447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q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3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X0Y1Z2</a:t>
            </a:r>
          </a:p>
        </p:txBody>
      </p:sp>
      <p:sp>
        <p:nvSpPr>
          <p:cNvPr id="198691" name="Rectangle 35"/>
          <p:cNvSpPr>
            <a:spLocks noChangeArrowheads="1"/>
          </p:cNvSpPr>
          <p:nvPr/>
        </p:nvSpPr>
        <p:spPr bwMode="auto">
          <a:xfrm>
            <a:off x="4719638" y="5332413"/>
            <a:ext cx="690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├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M</a:t>
            </a:r>
          </a:p>
        </p:txBody>
      </p:sp>
      <p:sp>
        <p:nvSpPr>
          <p:cNvPr id="198692" name="Rectangle 36"/>
          <p:cNvSpPr>
            <a:spLocks noChangeArrowheads="1"/>
          </p:cNvSpPr>
          <p:nvPr/>
        </p:nvSpPr>
        <p:spPr bwMode="auto">
          <a:xfrm>
            <a:off x="5257800" y="5392738"/>
            <a:ext cx="1447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Xq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0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0Y1Z2</a:t>
            </a:r>
          </a:p>
        </p:txBody>
      </p:sp>
      <p:sp>
        <p:nvSpPr>
          <p:cNvPr id="198693" name="Rectangle 37"/>
          <p:cNvSpPr>
            <a:spLocks noChangeArrowheads="1"/>
          </p:cNvSpPr>
          <p:nvPr/>
        </p:nvSpPr>
        <p:spPr bwMode="auto">
          <a:xfrm>
            <a:off x="6472238" y="5392738"/>
            <a:ext cx="690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├*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M</a:t>
            </a:r>
          </a:p>
        </p:txBody>
      </p:sp>
      <p:sp>
        <p:nvSpPr>
          <p:cNvPr id="198694" name="Rectangle 38"/>
          <p:cNvSpPr>
            <a:spLocks noChangeArrowheads="1"/>
          </p:cNvSpPr>
          <p:nvPr/>
        </p:nvSpPr>
        <p:spPr bwMode="auto">
          <a:xfrm>
            <a:off x="7086600" y="5392738"/>
            <a:ext cx="1447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XXYYZq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2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2</a:t>
            </a:r>
          </a:p>
        </p:txBody>
      </p:sp>
      <p:sp>
        <p:nvSpPr>
          <p:cNvPr id="198695" name="Rectangle 39"/>
          <p:cNvSpPr>
            <a:spLocks noChangeArrowheads="1"/>
          </p:cNvSpPr>
          <p:nvPr/>
        </p:nvSpPr>
        <p:spPr bwMode="auto">
          <a:xfrm>
            <a:off x="1138238" y="5713413"/>
            <a:ext cx="690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├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M</a:t>
            </a:r>
          </a:p>
        </p:txBody>
      </p:sp>
      <p:sp>
        <p:nvSpPr>
          <p:cNvPr id="198696" name="Rectangle 40"/>
          <p:cNvSpPr>
            <a:spLocks noChangeArrowheads="1"/>
          </p:cNvSpPr>
          <p:nvPr/>
        </p:nvSpPr>
        <p:spPr bwMode="auto">
          <a:xfrm>
            <a:off x="1676400" y="5773738"/>
            <a:ext cx="1447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XXYYq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3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ZZ</a:t>
            </a:r>
          </a:p>
        </p:txBody>
      </p:sp>
      <p:sp>
        <p:nvSpPr>
          <p:cNvPr id="198697" name="Rectangle 41"/>
          <p:cNvSpPr>
            <a:spLocks noChangeArrowheads="1"/>
          </p:cNvSpPr>
          <p:nvPr/>
        </p:nvSpPr>
        <p:spPr bwMode="auto">
          <a:xfrm>
            <a:off x="2895600" y="5773738"/>
            <a:ext cx="690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├*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M</a:t>
            </a:r>
          </a:p>
        </p:txBody>
      </p:sp>
      <p:sp>
        <p:nvSpPr>
          <p:cNvPr id="198698" name="Rectangle 42"/>
          <p:cNvSpPr>
            <a:spLocks noChangeArrowheads="1"/>
          </p:cNvSpPr>
          <p:nvPr/>
        </p:nvSpPr>
        <p:spPr bwMode="auto">
          <a:xfrm>
            <a:off x="3505200" y="5789613"/>
            <a:ext cx="1447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Xq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3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XYYZZ</a:t>
            </a:r>
          </a:p>
        </p:txBody>
      </p:sp>
      <p:sp>
        <p:nvSpPr>
          <p:cNvPr id="198699" name="Rectangle 43"/>
          <p:cNvSpPr>
            <a:spLocks noChangeArrowheads="1"/>
          </p:cNvSpPr>
          <p:nvPr/>
        </p:nvSpPr>
        <p:spPr bwMode="auto">
          <a:xfrm>
            <a:off x="4724400" y="5713413"/>
            <a:ext cx="690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├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M</a:t>
            </a:r>
          </a:p>
        </p:txBody>
      </p:sp>
      <p:sp>
        <p:nvSpPr>
          <p:cNvPr id="198700" name="Rectangle 44"/>
          <p:cNvSpPr>
            <a:spLocks noChangeArrowheads="1"/>
          </p:cNvSpPr>
          <p:nvPr/>
        </p:nvSpPr>
        <p:spPr bwMode="auto">
          <a:xfrm>
            <a:off x="5257800" y="5773738"/>
            <a:ext cx="1447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XXq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0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YYZZ</a:t>
            </a:r>
          </a:p>
        </p:txBody>
      </p:sp>
      <p:sp>
        <p:nvSpPr>
          <p:cNvPr id="198701" name="Rectangle 45"/>
          <p:cNvSpPr>
            <a:spLocks noChangeArrowheads="1"/>
          </p:cNvSpPr>
          <p:nvPr/>
        </p:nvSpPr>
        <p:spPr bwMode="auto">
          <a:xfrm>
            <a:off x="6477000" y="5773738"/>
            <a:ext cx="690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├*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M</a:t>
            </a:r>
          </a:p>
        </p:txBody>
      </p:sp>
      <p:sp>
        <p:nvSpPr>
          <p:cNvPr id="198702" name="Rectangle 46"/>
          <p:cNvSpPr>
            <a:spLocks noChangeArrowheads="1"/>
          </p:cNvSpPr>
          <p:nvPr/>
        </p:nvSpPr>
        <p:spPr bwMode="auto">
          <a:xfrm>
            <a:off x="7086600" y="5773738"/>
            <a:ext cx="1447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XXYYq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4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ZZ</a:t>
            </a:r>
          </a:p>
        </p:txBody>
      </p:sp>
      <p:sp>
        <p:nvSpPr>
          <p:cNvPr id="198703" name="Rectangle 47"/>
          <p:cNvSpPr>
            <a:spLocks noChangeArrowheads="1"/>
          </p:cNvSpPr>
          <p:nvPr/>
        </p:nvSpPr>
        <p:spPr bwMode="auto">
          <a:xfrm>
            <a:off x="1143000" y="6096000"/>
            <a:ext cx="690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├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M</a:t>
            </a:r>
          </a:p>
        </p:txBody>
      </p:sp>
      <p:sp>
        <p:nvSpPr>
          <p:cNvPr id="198704" name="Rectangle 48"/>
          <p:cNvSpPr>
            <a:spLocks noChangeArrowheads="1"/>
          </p:cNvSpPr>
          <p:nvPr/>
        </p:nvSpPr>
        <p:spPr bwMode="auto">
          <a:xfrm>
            <a:off x="1676400" y="6156325"/>
            <a:ext cx="1447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XXYYZq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5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Z</a:t>
            </a:r>
          </a:p>
        </p:txBody>
      </p:sp>
      <p:sp>
        <p:nvSpPr>
          <p:cNvPr id="198705" name="Rectangle 49"/>
          <p:cNvSpPr>
            <a:spLocks noChangeArrowheads="1"/>
          </p:cNvSpPr>
          <p:nvPr/>
        </p:nvSpPr>
        <p:spPr bwMode="auto">
          <a:xfrm>
            <a:off x="2971800" y="6096000"/>
            <a:ext cx="690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├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M</a:t>
            </a:r>
          </a:p>
        </p:txBody>
      </p:sp>
      <p:sp>
        <p:nvSpPr>
          <p:cNvPr id="198706" name="Rectangle 50"/>
          <p:cNvSpPr>
            <a:spLocks noChangeArrowheads="1"/>
          </p:cNvSpPr>
          <p:nvPr/>
        </p:nvSpPr>
        <p:spPr bwMode="auto">
          <a:xfrm>
            <a:off x="3505200" y="6156325"/>
            <a:ext cx="1752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XXYYZZq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5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B</a:t>
            </a:r>
          </a:p>
        </p:txBody>
      </p:sp>
      <p:sp>
        <p:nvSpPr>
          <p:cNvPr id="198707" name="Rectangle 51"/>
          <p:cNvSpPr>
            <a:spLocks noChangeArrowheads="1"/>
          </p:cNvSpPr>
          <p:nvPr/>
        </p:nvSpPr>
        <p:spPr bwMode="auto">
          <a:xfrm>
            <a:off x="4953000" y="6096000"/>
            <a:ext cx="690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├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  <a:ea typeface="宋体" pitchFamily="2" charset="-122"/>
              </a:rPr>
              <a:t>M</a:t>
            </a:r>
          </a:p>
        </p:txBody>
      </p:sp>
      <p:sp>
        <p:nvSpPr>
          <p:cNvPr id="198708" name="Rectangle 52"/>
          <p:cNvSpPr>
            <a:spLocks noChangeArrowheads="1"/>
          </p:cNvSpPr>
          <p:nvPr/>
        </p:nvSpPr>
        <p:spPr bwMode="auto">
          <a:xfrm>
            <a:off x="5486400" y="6156325"/>
            <a:ext cx="1905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XXYYZZBq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6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B</a:t>
            </a:r>
          </a:p>
        </p:txBody>
      </p:sp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92250" y="195263"/>
            <a:ext cx="4756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图灵机的概念与定义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11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9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9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9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9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9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19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19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19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19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19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7" dur="500"/>
                                        <p:tgtEl>
                                          <p:spTgt spid="19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2" dur="500"/>
                                        <p:tgtEl>
                                          <p:spTgt spid="19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7" dur="500"/>
                                        <p:tgtEl>
                                          <p:spTgt spid="19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2" dur="500"/>
                                        <p:tgtEl>
                                          <p:spTgt spid="19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7" dur="500"/>
                                        <p:tgtEl>
                                          <p:spTgt spid="19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2" dur="500"/>
                                        <p:tgtEl>
                                          <p:spTgt spid="19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7" dur="500"/>
                                        <p:tgtEl>
                                          <p:spTgt spid="19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2" dur="500"/>
                                        <p:tgtEl>
                                          <p:spTgt spid="19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7" dur="500"/>
                                        <p:tgtEl>
                                          <p:spTgt spid="198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2" dur="500"/>
                                        <p:tgtEl>
                                          <p:spTgt spid="198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7" dur="500"/>
                                        <p:tgtEl>
                                          <p:spTgt spid="198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2" dur="500"/>
                                        <p:tgtEl>
                                          <p:spTgt spid="198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7" dur="500"/>
                                        <p:tgtEl>
                                          <p:spTgt spid="198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2" dur="500"/>
                                        <p:tgtEl>
                                          <p:spTgt spid="198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7" dur="500"/>
                                        <p:tgtEl>
                                          <p:spTgt spid="198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2" dur="500"/>
                                        <p:tgtEl>
                                          <p:spTgt spid="198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7" dur="500"/>
                                        <p:tgtEl>
                                          <p:spTgt spid="198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2" dur="500"/>
                                        <p:tgtEl>
                                          <p:spTgt spid="198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7" dur="500"/>
                                        <p:tgtEl>
                                          <p:spTgt spid="198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2" dur="500"/>
                                        <p:tgtEl>
                                          <p:spTgt spid="198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7" dur="500"/>
                                        <p:tgtEl>
                                          <p:spTgt spid="198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2" dur="500"/>
                                        <p:tgtEl>
                                          <p:spTgt spid="198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73" grpId="0" autoUpdateAnimBg="0"/>
      <p:bldP spid="198674" grpId="0" autoUpdateAnimBg="0"/>
      <p:bldP spid="198675" grpId="0" autoUpdateAnimBg="0"/>
      <p:bldP spid="198676" grpId="0" autoUpdateAnimBg="0"/>
      <p:bldP spid="198681" grpId="0" autoUpdateAnimBg="0"/>
      <p:bldP spid="198682" grpId="0" autoUpdateAnimBg="0"/>
      <p:bldP spid="198683" grpId="0" autoUpdateAnimBg="0"/>
      <p:bldP spid="198684" grpId="0" autoUpdateAnimBg="0"/>
      <p:bldP spid="198685" grpId="0" autoUpdateAnimBg="0"/>
      <p:bldP spid="198686" grpId="0" autoUpdateAnimBg="0"/>
      <p:bldP spid="198687" grpId="0" autoUpdateAnimBg="0"/>
      <p:bldP spid="198688" grpId="0" autoUpdateAnimBg="0"/>
      <p:bldP spid="198689" grpId="0" autoUpdateAnimBg="0"/>
      <p:bldP spid="198690" grpId="0" autoUpdateAnimBg="0"/>
      <p:bldP spid="198691" grpId="0" autoUpdateAnimBg="0"/>
      <p:bldP spid="198692" grpId="0" autoUpdateAnimBg="0"/>
      <p:bldP spid="198693" grpId="0" autoUpdateAnimBg="0"/>
      <p:bldP spid="198694" grpId="0" autoUpdateAnimBg="0"/>
      <p:bldP spid="198695" grpId="0" autoUpdateAnimBg="0"/>
      <p:bldP spid="198696" grpId="0" autoUpdateAnimBg="0"/>
      <p:bldP spid="198697" grpId="0" autoUpdateAnimBg="0"/>
      <p:bldP spid="198698" grpId="0" autoUpdateAnimBg="0"/>
      <p:bldP spid="198699" grpId="0" autoUpdateAnimBg="0"/>
      <p:bldP spid="198700" grpId="0" autoUpdateAnimBg="0"/>
      <p:bldP spid="198701" grpId="0" autoUpdateAnimBg="0"/>
      <p:bldP spid="198702" grpId="0" autoUpdateAnimBg="0"/>
      <p:bldP spid="198703" grpId="0" autoUpdateAnimBg="0"/>
      <p:bldP spid="198704" grpId="0" autoUpdateAnimBg="0"/>
      <p:bldP spid="198705" grpId="0" autoUpdateAnimBg="0"/>
      <p:bldP spid="198706" grpId="0" autoUpdateAnimBg="0"/>
      <p:bldP spid="198707" grpId="0" autoUpdateAnimBg="0"/>
      <p:bldP spid="198708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12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99BF203-A3AF-2E42-8690-B3B9596C2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3022" y="4071343"/>
            <a:ext cx="2032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AB64090-36C1-8C46-8E35-FA3A7F32A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296" y="4071343"/>
            <a:ext cx="2032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25739DD-7CF1-9544-81A2-9725F853B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376" y="4071343"/>
            <a:ext cx="203200" cy="3175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06AC716-1B41-D841-BDA6-93CD1A98A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856" y="4077693"/>
            <a:ext cx="152400" cy="3048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2B09297-0DFF-BE4B-B0BB-B92D9F59C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77693"/>
            <a:ext cx="152400" cy="3048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67DCFF4-4857-CE4D-BABE-F1A30FC7C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016" y="4077693"/>
            <a:ext cx="152400" cy="3048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2931477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49868332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12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AB64090-36C1-8C46-8E35-FA3A7F32A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296" y="4071343"/>
            <a:ext cx="2032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25739DD-7CF1-9544-81A2-9725F853B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376" y="4071343"/>
            <a:ext cx="203200" cy="3175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06AC716-1B41-D841-BDA6-93CD1A98A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856" y="4077693"/>
            <a:ext cx="152400" cy="3048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2B09297-0DFF-BE4B-B0BB-B92D9F59C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77693"/>
            <a:ext cx="152400" cy="3048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67DCFF4-4857-CE4D-BABE-F1A30FC7C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016" y="4077693"/>
            <a:ext cx="152400" cy="3048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363589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69193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14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AB64090-36C1-8C46-8E35-FA3A7F32A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296" y="4071343"/>
            <a:ext cx="2032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25739DD-7CF1-9544-81A2-9725F853B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376" y="4071343"/>
            <a:ext cx="203200" cy="3175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06AC716-1B41-D841-BDA6-93CD1A98A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856" y="4077693"/>
            <a:ext cx="152400" cy="3048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2B09297-0DFF-BE4B-B0BB-B92D9F59C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77693"/>
            <a:ext cx="152400" cy="3048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67DCFF4-4857-CE4D-BABE-F1A30FC7C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016" y="4077693"/>
            <a:ext cx="152400" cy="3048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435597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78645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15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AB64090-36C1-8C46-8E35-FA3A7F32A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296" y="4071343"/>
            <a:ext cx="2032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25739DD-7CF1-9544-81A2-9725F853B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376" y="4071343"/>
            <a:ext cx="203200" cy="3175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06AC716-1B41-D841-BDA6-93CD1A98A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856" y="4077693"/>
            <a:ext cx="152400" cy="3048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2B09297-0DFF-BE4B-B0BB-B92D9F59C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77693"/>
            <a:ext cx="152400" cy="3048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67DCFF4-4857-CE4D-BABE-F1A30FC7C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016" y="4077693"/>
            <a:ext cx="152400" cy="3048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507605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31627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16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AB64090-36C1-8C46-8E35-FA3A7F32A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296" y="4071343"/>
            <a:ext cx="2032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25739DD-7CF1-9544-81A2-9725F853B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376" y="4071343"/>
            <a:ext cx="203200" cy="3175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2B09297-0DFF-BE4B-B0BB-B92D9F59C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77693"/>
            <a:ext cx="152400" cy="3048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67DCFF4-4857-CE4D-BABE-F1A30FC7C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016" y="4077693"/>
            <a:ext cx="152400" cy="3048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435597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AA1E08-256E-1D4B-B2B4-76EE71305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1276" y="4084043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73287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17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AB64090-36C1-8C46-8E35-FA3A7F32A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296" y="4071343"/>
            <a:ext cx="2032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25739DD-7CF1-9544-81A2-9725F853B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376" y="4071343"/>
            <a:ext cx="203200" cy="3175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2B09297-0DFF-BE4B-B0BB-B92D9F59C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77693"/>
            <a:ext cx="152400" cy="3048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67DCFF4-4857-CE4D-BABE-F1A30FC7C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016" y="4077693"/>
            <a:ext cx="152400" cy="3048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363589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AA1E08-256E-1D4B-B2B4-76EE71305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1276" y="4084043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61011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18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AB64090-36C1-8C46-8E35-FA3A7F32A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296" y="4071343"/>
            <a:ext cx="2032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25739DD-7CF1-9544-81A2-9725F853B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376" y="4071343"/>
            <a:ext cx="203200" cy="3175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2B09297-0DFF-BE4B-B0BB-B92D9F59C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77693"/>
            <a:ext cx="152400" cy="3048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67DCFF4-4857-CE4D-BABE-F1A30FC7C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016" y="4077693"/>
            <a:ext cx="152400" cy="3048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291581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AA1E08-256E-1D4B-B2B4-76EE71305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1276" y="4084043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55994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19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AB64090-36C1-8C46-8E35-FA3A7F32A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296" y="4071343"/>
            <a:ext cx="2032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25739DD-7CF1-9544-81A2-9725F853B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376" y="4071343"/>
            <a:ext cx="203200" cy="3175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2B09297-0DFF-BE4B-B0BB-B92D9F59C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77693"/>
            <a:ext cx="152400" cy="3048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67DCFF4-4857-CE4D-BABE-F1A30FC7C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016" y="4077693"/>
            <a:ext cx="152400" cy="3048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363589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AA1E08-256E-1D4B-B2B4-76EE71305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1276" y="4084043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5355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6" name="Text Box 4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996950" y="1524000"/>
            <a:ext cx="50355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  </a:t>
            </a:r>
            <a:r>
              <a:rPr lang="zh-CN" altLang="en-US" sz="3200" i="0">
                <a:latin typeface="Arial" pitchFamily="34" charset="0"/>
              </a:rPr>
              <a:t>图灵机的概念与定义</a:t>
            </a:r>
          </a:p>
        </p:txBody>
      </p:sp>
      <p:sp>
        <p:nvSpPr>
          <p:cNvPr id="259081" name="Text Box 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990600" y="2095500"/>
            <a:ext cx="4419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  </a:t>
            </a:r>
            <a:r>
              <a:rPr lang="zh-CN" altLang="en-US" sz="3200" i="0">
                <a:latin typeface="Arial" pitchFamily="34" charset="0"/>
              </a:rPr>
              <a:t>递归可枚举语言</a:t>
            </a:r>
          </a:p>
        </p:txBody>
      </p:sp>
      <p:sp>
        <p:nvSpPr>
          <p:cNvPr id="259082" name="Text Box 10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996950" y="2671763"/>
            <a:ext cx="4419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  </a:t>
            </a:r>
            <a:r>
              <a:rPr lang="zh-CN" altLang="en-US" sz="3200" i="0">
                <a:latin typeface="Arial" pitchFamily="34" charset="0"/>
              </a:rPr>
              <a:t>递归语言</a:t>
            </a:r>
          </a:p>
        </p:txBody>
      </p:sp>
      <p:sp>
        <p:nvSpPr>
          <p:cNvPr id="259083" name="Text Box 11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996950" y="3251200"/>
            <a:ext cx="61864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  </a:t>
            </a:r>
            <a:r>
              <a:rPr lang="zh-CN" altLang="en-US" sz="3200" i="0">
                <a:latin typeface="Arial" pitchFamily="34" charset="0"/>
              </a:rPr>
              <a:t>基本图灵机的几种编程技巧 </a:t>
            </a:r>
          </a:p>
        </p:txBody>
      </p:sp>
      <p:sp>
        <p:nvSpPr>
          <p:cNvPr id="259084" name="Text Box 12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996950" y="3827463"/>
            <a:ext cx="47466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  </a:t>
            </a:r>
            <a:r>
              <a:rPr lang="zh-CN" altLang="en-US" sz="3200" i="0">
                <a:latin typeface="Arial" pitchFamily="34" charset="0"/>
              </a:rPr>
              <a:t>对基本图灵机的扩展</a:t>
            </a:r>
          </a:p>
        </p:txBody>
      </p:sp>
      <p:sp>
        <p:nvSpPr>
          <p:cNvPr id="259085" name="Text Box 13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996950" y="4403725"/>
            <a:ext cx="4419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  </a:t>
            </a:r>
            <a:r>
              <a:rPr lang="zh-CN" altLang="en-US" sz="3200" i="0">
                <a:latin typeface="Arial" pitchFamily="34" charset="0"/>
              </a:rPr>
              <a:t>受限的图灵机</a:t>
            </a:r>
          </a:p>
        </p:txBody>
      </p:sp>
      <p:sp>
        <p:nvSpPr>
          <p:cNvPr id="259086" name="Text Box 14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996950" y="4979988"/>
            <a:ext cx="4419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  </a:t>
            </a:r>
            <a:r>
              <a:rPr lang="zh-CN" altLang="en-US" sz="3200" i="0">
                <a:latin typeface="Arial" pitchFamily="34" charset="0"/>
              </a:rPr>
              <a:t>图灵机与计算机</a:t>
            </a:r>
          </a:p>
        </p:txBody>
      </p:sp>
      <p:sp>
        <p:nvSpPr>
          <p:cNvPr id="259087" name="Rectangle 15"/>
          <p:cNvSpPr>
            <a:spLocks noChangeArrowheads="1"/>
          </p:cNvSpPr>
          <p:nvPr/>
        </p:nvSpPr>
        <p:spPr bwMode="auto">
          <a:xfrm>
            <a:off x="1476375" y="18891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华文行楷" pitchFamily="2" charset="-122"/>
                <a:ea typeface="华文行楷" pitchFamily="2" charset="-122"/>
              </a:rPr>
              <a:t>图灵机与递归可枚举语言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CF3977-A96A-A64B-AA1B-D32CAEC9E90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02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20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25739DD-7CF1-9544-81A2-9725F853B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376" y="4071343"/>
            <a:ext cx="203200" cy="3175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2B09297-0DFF-BE4B-B0BB-B92D9F59C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77693"/>
            <a:ext cx="152400" cy="3048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67DCFF4-4857-CE4D-BABE-F1A30FC7C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016" y="4077693"/>
            <a:ext cx="152400" cy="3048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435597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AA1E08-256E-1D4B-B2B4-76EE71305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1276" y="4084043"/>
            <a:ext cx="3429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0026433-6180-4A44-B0C3-722B013A91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707" y="4077693"/>
            <a:ext cx="393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25544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21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25739DD-7CF1-9544-81A2-9725F853B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376" y="4071343"/>
            <a:ext cx="203200" cy="3175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2B09297-0DFF-BE4B-B0BB-B92D9F59C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77693"/>
            <a:ext cx="152400" cy="3048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67DCFF4-4857-CE4D-BABE-F1A30FC7C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016" y="4077693"/>
            <a:ext cx="152400" cy="3048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507605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AA1E08-256E-1D4B-B2B4-76EE71305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1276" y="4084043"/>
            <a:ext cx="3429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0026433-6180-4A44-B0C3-722B013A91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707" y="4077693"/>
            <a:ext cx="393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01300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22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25739DD-7CF1-9544-81A2-9725F853B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376" y="4071343"/>
            <a:ext cx="203200" cy="3175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2B09297-0DFF-BE4B-B0BB-B92D9F59C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77693"/>
            <a:ext cx="152400" cy="3048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67DCFF4-4857-CE4D-BABE-F1A30FC7C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016" y="4077693"/>
            <a:ext cx="152400" cy="3048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579613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AA1E08-256E-1D4B-B2B4-76EE71305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1276" y="4084043"/>
            <a:ext cx="3429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0026433-6180-4A44-B0C3-722B013A91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707" y="4077693"/>
            <a:ext cx="393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07695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23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25739DD-7CF1-9544-81A2-9725F853B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376" y="4071343"/>
            <a:ext cx="203200" cy="3175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67DCFF4-4857-CE4D-BABE-F1A30FC7C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016" y="4077693"/>
            <a:ext cx="152400" cy="3048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507605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AA1E08-256E-1D4B-B2B4-76EE71305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1276" y="4084043"/>
            <a:ext cx="3429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0026433-6180-4A44-B0C3-722B013A91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707" y="4077693"/>
            <a:ext cx="3937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0FB6F3F-604A-AE4F-BFEA-A71E1EF23A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1356" y="4077693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23793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24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25739DD-7CF1-9544-81A2-9725F853B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376" y="4071343"/>
            <a:ext cx="203200" cy="3175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67DCFF4-4857-CE4D-BABE-F1A30FC7C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016" y="4077693"/>
            <a:ext cx="152400" cy="3048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435597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AA1E08-256E-1D4B-B2B4-76EE71305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1276" y="4084043"/>
            <a:ext cx="3429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0026433-6180-4A44-B0C3-722B013A91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707" y="4077693"/>
            <a:ext cx="3937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0FB6F3F-604A-AE4F-BFEA-A71E1EF23A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1356" y="4077693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15673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25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25739DD-7CF1-9544-81A2-9725F853B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376" y="4071343"/>
            <a:ext cx="203200" cy="3175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67DCFF4-4857-CE4D-BABE-F1A30FC7C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016" y="4077693"/>
            <a:ext cx="152400" cy="3048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363589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AA1E08-256E-1D4B-B2B4-76EE71305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1276" y="4084043"/>
            <a:ext cx="3429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0026433-6180-4A44-B0C3-722B013A91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707" y="4077693"/>
            <a:ext cx="3937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0FB6F3F-604A-AE4F-BFEA-A71E1EF23A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1356" y="4077693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08173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26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25739DD-7CF1-9544-81A2-9725F853B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376" y="4071343"/>
            <a:ext cx="203200" cy="3175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67DCFF4-4857-CE4D-BABE-F1A30FC7C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016" y="4077693"/>
            <a:ext cx="152400" cy="3048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435597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AA1E08-256E-1D4B-B2B4-76EE71305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1276" y="4084043"/>
            <a:ext cx="3429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0026433-6180-4A44-B0C3-722B013A91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707" y="4077693"/>
            <a:ext cx="3937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0FB6F3F-604A-AE4F-BFEA-A71E1EF23A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1356" y="4077693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152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27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67DCFF4-4857-CE4D-BABE-F1A30FC7C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0016" y="4077693"/>
            <a:ext cx="152400" cy="3048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507605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AA1E08-256E-1D4B-B2B4-76EE71305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1276" y="4084043"/>
            <a:ext cx="3429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0026433-6180-4A44-B0C3-722B013A91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4707" y="4077693"/>
            <a:ext cx="3937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0FB6F3F-604A-AE4F-BFEA-A71E1EF23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1356" y="4077693"/>
            <a:ext cx="342900" cy="3175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41C0923-8185-7F43-9148-CD5195D7A1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5112" y="4087691"/>
            <a:ext cx="393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9838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28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67DCFF4-4857-CE4D-BABE-F1A30FC7C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0016" y="4077693"/>
            <a:ext cx="152400" cy="3048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579613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AA1E08-256E-1D4B-B2B4-76EE71305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1276" y="4084043"/>
            <a:ext cx="3429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0026433-6180-4A44-B0C3-722B013A91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4707" y="4077693"/>
            <a:ext cx="3937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0FB6F3F-604A-AE4F-BFEA-A71E1EF23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1356" y="4077693"/>
            <a:ext cx="342900" cy="3175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41C0923-8185-7F43-9148-CD5195D7A1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5112" y="4087691"/>
            <a:ext cx="393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89595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29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67DCFF4-4857-CE4D-BABE-F1A30FC7C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0016" y="4077693"/>
            <a:ext cx="152400" cy="3048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651621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AA1E08-256E-1D4B-B2B4-76EE71305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1276" y="4084043"/>
            <a:ext cx="3429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0026433-6180-4A44-B0C3-722B013A91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4707" y="4077693"/>
            <a:ext cx="3937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0FB6F3F-604A-AE4F-BFEA-A71E1EF23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1356" y="4077693"/>
            <a:ext cx="342900" cy="3175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41C0923-8185-7F43-9148-CD5195D7A1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5112" y="4087691"/>
            <a:ext cx="393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8983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74" name="Rectangle 78"/>
          <p:cNvSpPr>
            <a:spLocks noChangeArrowheads="1"/>
          </p:cNvSpPr>
          <p:nvPr/>
        </p:nvSpPr>
        <p:spPr bwMode="auto">
          <a:xfrm>
            <a:off x="838200" y="1124744"/>
            <a:ext cx="6705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</a:rPr>
              <a:t>  </a:t>
            </a:r>
            <a:r>
              <a:rPr lang="zh-CN" altLang="en-US" sz="3200" i="0" dirty="0">
                <a:latin typeface="Arial" pitchFamily="34" charset="0"/>
              </a:rPr>
              <a:t>回顾</a:t>
            </a:r>
            <a:endParaRPr lang="zh-CN" altLang="en-US" sz="3200" dirty="0">
              <a:latin typeface="Arial" pitchFamily="34" charset="0"/>
            </a:endParaRPr>
          </a:p>
        </p:txBody>
      </p:sp>
      <p:sp>
        <p:nvSpPr>
          <p:cNvPr id="55375" name="Text Box 79"/>
          <p:cNvSpPr txBox="1">
            <a:spLocks noChangeArrowheads="1"/>
          </p:cNvSpPr>
          <p:nvPr/>
        </p:nvSpPr>
        <p:spPr bwMode="auto">
          <a:xfrm>
            <a:off x="914400" y="1885157"/>
            <a:ext cx="8001000" cy="167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 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设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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= 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0,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1, 2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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，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L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= 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0</a:t>
            </a:r>
            <a:r>
              <a:rPr lang="en-US" altLang="zh-CN" sz="2800" baseline="30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n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1</a:t>
            </a:r>
            <a:r>
              <a:rPr lang="en-US" altLang="zh-CN" sz="2800" baseline="30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n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2</a:t>
            </a:r>
            <a:r>
              <a:rPr lang="en-US" altLang="zh-CN" sz="2800" baseline="30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n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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n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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1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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chemeClr val="hlink"/>
                </a:solidFill>
                <a:latin typeface="Arial" pitchFamily="34" charset="0"/>
                <a:sym typeface="Symbol" pitchFamily="18" charset="2"/>
              </a:rPr>
              <a:t> 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无有限自动机和上下文无关文法能够接受语言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L.</a:t>
            </a:r>
          </a:p>
          <a:p>
            <a:pPr>
              <a:buFont typeface="Wingdings" pitchFamily="2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存在一个图灵机可接受该语言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.</a:t>
            </a:r>
          </a:p>
        </p:txBody>
      </p:sp>
      <p:sp>
        <p:nvSpPr>
          <p:cNvPr id="55377" name="Rectangle 81"/>
          <p:cNvSpPr>
            <a:spLocks noChangeArrowheads="1"/>
          </p:cNvSpPr>
          <p:nvPr/>
        </p:nvSpPr>
        <p:spPr bwMode="auto">
          <a:xfrm>
            <a:off x="1492250" y="195263"/>
            <a:ext cx="4756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图灵机的概念与定义</a:t>
            </a:r>
          </a:p>
        </p:txBody>
      </p:sp>
      <p:pic>
        <p:nvPicPr>
          <p:cNvPr id="2" name="Picture 8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717032"/>
            <a:ext cx="561975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584552-BE01-F544-B1E5-0699755C7A12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03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30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579613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AA1E08-256E-1D4B-B2B4-76EE71305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276" y="4084043"/>
            <a:ext cx="3429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0026433-6180-4A44-B0C3-722B013A9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707" y="4077693"/>
            <a:ext cx="3937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0FB6F3F-604A-AE4F-BFEA-A71E1EF23A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1356" y="4077693"/>
            <a:ext cx="342900" cy="3175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41C0923-8185-7F43-9148-CD5195D7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112" y="4087691"/>
            <a:ext cx="3937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3EF83B5-FCA3-DE47-8B16-F113449886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436" y="4084043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51236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31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507605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AA1E08-256E-1D4B-B2B4-76EE71305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276" y="4084043"/>
            <a:ext cx="3429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0026433-6180-4A44-B0C3-722B013A9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707" y="4077693"/>
            <a:ext cx="3937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0FB6F3F-604A-AE4F-BFEA-A71E1EF23A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1356" y="4077693"/>
            <a:ext cx="342900" cy="3175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41C0923-8185-7F43-9148-CD5195D7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112" y="4087691"/>
            <a:ext cx="3937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3EF83B5-FCA3-DE47-8B16-F113449886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436" y="4084043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83145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32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435597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AA1E08-256E-1D4B-B2B4-76EE71305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276" y="4084043"/>
            <a:ext cx="3429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0026433-6180-4A44-B0C3-722B013A9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707" y="4077693"/>
            <a:ext cx="3937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0FB6F3F-604A-AE4F-BFEA-A71E1EF23A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1356" y="4077693"/>
            <a:ext cx="342900" cy="3175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41C0923-8185-7F43-9148-CD5195D7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112" y="4087691"/>
            <a:ext cx="3937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3EF83B5-FCA3-DE47-8B16-F113449886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436" y="4084043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05452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33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507605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AA1E08-256E-1D4B-B2B4-76EE71305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276" y="4084043"/>
            <a:ext cx="3429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0026433-6180-4A44-B0C3-722B013A9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707" y="4077693"/>
            <a:ext cx="3937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0FB6F3F-604A-AE4F-BFEA-A71E1EF23A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1356" y="4077693"/>
            <a:ext cx="342900" cy="3175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41C0923-8185-7F43-9148-CD5195D7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112" y="4087691"/>
            <a:ext cx="3937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3EF83B5-FCA3-DE47-8B16-F113449886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436" y="4084043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52163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34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579613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AA1E08-256E-1D4B-B2B4-76EE71305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276" y="4084043"/>
            <a:ext cx="3429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0026433-6180-4A44-B0C3-722B013A9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707" y="4077693"/>
            <a:ext cx="3937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0FB6F3F-604A-AE4F-BFEA-A71E1EF23A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1356" y="4077693"/>
            <a:ext cx="342900" cy="3175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41C0923-8185-7F43-9148-CD5195D7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112" y="4087691"/>
            <a:ext cx="3937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3EF83B5-FCA3-DE47-8B16-F113449886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436" y="4084043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37303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35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651621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AA1E08-256E-1D4B-B2B4-76EE71305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276" y="4084043"/>
            <a:ext cx="3429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0026433-6180-4A44-B0C3-722B013A9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707" y="4077693"/>
            <a:ext cx="3937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0FB6F3F-604A-AE4F-BFEA-A71E1EF23A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1356" y="4077693"/>
            <a:ext cx="342900" cy="3175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41C0923-8185-7F43-9148-CD5195D7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112" y="4087691"/>
            <a:ext cx="3937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3EF83B5-FCA3-DE47-8B16-F113449886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436" y="4084043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1886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36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18"/>
          <a:stretch/>
        </p:blipFill>
        <p:spPr>
          <a:xfrm>
            <a:off x="700309" y="1412776"/>
            <a:ext cx="7936000" cy="15121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8C4588-4237-DA47-9806-43102BF45516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B2F8CD-88A4-E64F-AD6D-6F1A81C7BF35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7490F7-2647-BA46-ADFA-30BCFFFA9B06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4C4A98-8BC1-B243-A995-F5CB4CD762C5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100924-4DFF-AF4F-87D2-1F118824A910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55415-873E-4F4A-95A9-A2A5920CD739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1ED6C1-A6B5-2E4D-AB19-494A0DB932E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DCFE1-86E3-C040-9C52-9917A08B6B21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DC85CDC-827C-CF45-A68F-1793DE2C7ABB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7950288-E15E-0A4B-84B3-CEA33E6A299D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40135B9-B5C1-C348-B5DA-04289663A6B4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7070FA8-66A5-984B-AEAA-4B0DF53D7B8E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DE3402F-4659-484B-9275-BBF8FEC9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46D6C02-8914-E940-A8C5-C704B3B8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060F65-29C3-EA44-BD82-AF97B61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69522E-D0C3-064B-9334-70FB3E926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AA78640-B3C6-704D-ABED-27FC2C2FEDC2}"/>
              </a:ext>
            </a:extLst>
          </p:cNvPr>
          <p:cNvCxnSpPr/>
          <p:nvPr/>
        </p:nvCxnSpPr>
        <p:spPr bwMode="auto">
          <a:xfrm flipV="1">
            <a:off x="723629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DF00E12-1AD5-5F46-B140-834A18402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AA1E08-256E-1D4B-B2B4-76EE71305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276" y="4084043"/>
            <a:ext cx="3429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0026433-6180-4A44-B0C3-722B013A9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707" y="4077693"/>
            <a:ext cx="3937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0FB6F3F-604A-AE4F-BFEA-A71E1EF23A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1356" y="4077693"/>
            <a:ext cx="342900" cy="3175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41C0923-8185-7F43-9148-CD5195D7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112" y="4087691"/>
            <a:ext cx="3937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3EF83B5-FCA3-DE47-8B16-F113449886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436" y="4084043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27060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37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458"/>
          <a:stretch/>
        </p:blipFill>
        <p:spPr>
          <a:xfrm>
            <a:off x="700309" y="1412776"/>
            <a:ext cx="7936000" cy="3693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C85979-76E2-4543-B469-23B78139E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788" y="2928195"/>
            <a:ext cx="3816424" cy="8047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31D192-64D5-C847-9D96-6E2FE2036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5517232"/>
            <a:ext cx="6480720" cy="8328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32CA33-CC08-4B48-AB09-4989AEE08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720" y="3140968"/>
            <a:ext cx="218381" cy="1871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21BD282-54CB-3141-92EE-9753D0D5E2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383" y="4072411"/>
            <a:ext cx="3701829" cy="7107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AF57B02-1FE0-1245-9333-51ECC17A48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1720" y="4233670"/>
            <a:ext cx="218381" cy="19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39021"/>
      </p:ext>
    </p:extLst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38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458"/>
          <a:stretch/>
        </p:blipFill>
        <p:spPr>
          <a:xfrm>
            <a:off x="700309" y="1412776"/>
            <a:ext cx="7936000" cy="3693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C85979-76E2-4543-B469-23B78139E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788" y="2928195"/>
            <a:ext cx="3816424" cy="8047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32CA33-CC08-4B48-AB09-4989AEE08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20" y="3140968"/>
            <a:ext cx="218381" cy="1871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21BD282-54CB-3141-92EE-9753D0D5E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383" y="4072411"/>
            <a:ext cx="3701829" cy="7107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AF57B02-1FE0-1245-9333-51ECC17A48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720" y="4233670"/>
            <a:ext cx="218381" cy="19411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253ACBB-9637-6841-93C3-5FEEF8824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632" y="5589240"/>
            <a:ext cx="6408712" cy="58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80469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39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458"/>
          <a:stretch/>
        </p:blipFill>
        <p:spPr>
          <a:xfrm>
            <a:off x="700309" y="1412776"/>
            <a:ext cx="7936000" cy="3693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BFB463D-EDBA-1C4C-BF36-CF34CDD02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2709249"/>
            <a:ext cx="4032448" cy="7669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463600-DFC0-E047-8B3A-FC03F9AB1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768" y="3895107"/>
            <a:ext cx="4032448" cy="7669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E024FF-2394-5246-B635-3254FAAA2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648" y="5461985"/>
            <a:ext cx="6264696" cy="5487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B471160-C588-0642-B575-E75F18796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5696" y="2837026"/>
            <a:ext cx="218381" cy="1941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0C6A95-0144-0C4D-B513-738578CCD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5696" y="4018835"/>
            <a:ext cx="226470" cy="19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86335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3543" name="Object 7"/>
          <p:cNvGraphicFramePr>
            <a:graphicFrameLocks noChangeAspect="1"/>
          </p:cNvGraphicFramePr>
          <p:nvPr/>
        </p:nvGraphicFramePr>
        <p:xfrm>
          <a:off x="838200" y="2286000"/>
          <a:ext cx="7696200" cy="264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099400" imgH="1749240" progId="Visio.Drawing.11">
                  <p:embed/>
                </p:oleObj>
              </mc:Choice>
              <mc:Fallback>
                <p:oleObj name="VISIO" r:id="rId3" imgW="5099400" imgH="1749240" progId="Visio.Drawing.11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286000"/>
                        <a:ext cx="7696200" cy="264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44" name="Rectangle 8"/>
          <p:cNvSpPr>
            <a:spLocks noChangeArrowheads="1"/>
          </p:cNvSpPr>
          <p:nvPr/>
        </p:nvSpPr>
        <p:spPr bwMode="auto">
          <a:xfrm>
            <a:off x="914400" y="1371600"/>
            <a:ext cx="6705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 </a:t>
            </a:r>
            <a:r>
              <a:rPr lang="zh-CN" altLang="en-US" sz="3200" i="0">
                <a:latin typeface="Arial" pitchFamily="34" charset="0"/>
              </a:rPr>
              <a:t>基本图灵机</a:t>
            </a:r>
            <a:endParaRPr lang="zh-CN" altLang="en-US" sz="3200">
              <a:latin typeface="Arial" pitchFamily="34" charset="0"/>
            </a:endParaRPr>
          </a:p>
        </p:txBody>
      </p:sp>
      <p:grpSp>
        <p:nvGrpSpPr>
          <p:cNvPr id="193560" name="Group 24"/>
          <p:cNvGrpSpPr>
            <a:grpSpLocks/>
          </p:cNvGrpSpPr>
          <p:nvPr/>
        </p:nvGrpSpPr>
        <p:grpSpPr bwMode="auto">
          <a:xfrm>
            <a:off x="5181600" y="2955925"/>
            <a:ext cx="3382963" cy="1158875"/>
            <a:chOff x="3264" y="1948"/>
            <a:chExt cx="2131" cy="730"/>
          </a:xfrm>
        </p:grpSpPr>
        <p:sp>
          <p:nvSpPr>
            <p:cNvPr id="193545" name="Text Box 9"/>
            <p:cNvSpPr txBox="1">
              <a:spLocks noChangeArrowheads="1"/>
            </p:cNvSpPr>
            <p:nvPr/>
          </p:nvSpPr>
          <p:spPr bwMode="auto">
            <a:xfrm>
              <a:off x="3888" y="1948"/>
              <a:ext cx="150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i="0">
                  <a:latin typeface="Arial" pitchFamily="34" charset="0"/>
                </a:rPr>
                <a:t>带头（</a:t>
              </a:r>
              <a:r>
                <a:rPr lang="en-US" altLang="zh-CN">
                  <a:latin typeface="Arial" pitchFamily="34" charset="0"/>
                </a:rPr>
                <a:t>tape head</a:t>
              </a:r>
              <a:r>
                <a:rPr lang="zh-CN" altLang="en-US" i="0">
                  <a:latin typeface="Arial" pitchFamily="34" charset="0"/>
                </a:rPr>
                <a:t>）</a:t>
              </a:r>
            </a:p>
          </p:txBody>
        </p:sp>
        <p:sp>
          <p:nvSpPr>
            <p:cNvPr id="193546" name="Line 10"/>
            <p:cNvSpPr>
              <a:spLocks noChangeShapeType="1"/>
            </p:cNvSpPr>
            <p:nvPr/>
          </p:nvSpPr>
          <p:spPr bwMode="auto">
            <a:xfrm flipH="1">
              <a:off x="3264" y="2198"/>
              <a:ext cx="1200" cy="480"/>
            </a:xfrm>
            <a:prstGeom prst="line">
              <a:avLst/>
            </a:prstGeom>
            <a:noFill/>
            <a:ln w="9525">
              <a:solidFill>
                <a:srgbClr val="333399"/>
              </a:solidFill>
              <a:round/>
              <a:headEnd/>
              <a:tailEnd type="stealth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93556" name="Group 20"/>
          <p:cNvGrpSpPr>
            <a:grpSpLocks/>
          </p:cNvGrpSpPr>
          <p:nvPr/>
        </p:nvGrpSpPr>
        <p:grpSpPr bwMode="auto">
          <a:xfrm>
            <a:off x="1219200" y="3124200"/>
            <a:ext cx="2819400" cy="1219200"/>
            <a:chOff x="768" y="2054"/>
            <a:chExt cx="1776" cy="768"/>
          </a:xfrm>
        </p:grpSpPr>
        <p:sp>
          <p:nvSpPr>
            <p:cNvPr id="193547" name="Text Box 11"/>
            <p:cNvSpPr txBox="1">
              <a:spLocks noChangeArrowheads="1"/>
            </p:cNvSpPr>
            <p:nvPr/>
          </p:nvSpPr>
          <p:spPr bwMode="auto">
            <a:xfrm>
              <a:off x="768" y="2054"/>
              <a:ext cx="91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i="0">
                  <a:latin typeface="Arial" pitchFamily="34" charset="0"/>
                </a:rPr>
                <a:t>带（</a:t>
              </a:r>
              <a:r>
                <a:rPr lang="en-US" altLang="zh-CN">
                  <a:latin typeface="Arial" pitchFamily="34" charset="0"/>
                </a:rPr>
                <a:t>tape</a:t>
              </a:r>
              <a:r>
                <a:rPr lang="zh-CN" altLang="en-US" i="0">
                  <a:latin typeface="Arial" pitchFamily="34" charset="0"/>
                </a:rPr>
                <a:t>）</a:t>
              </a:r>
            </a:p>
          </p:txBody>
        </p:sp>
        <p:sp>
          <p:nvSpPr>
            <p:cNvPr id="193548" name="Line 12"/>
            <p:cNvSpPr>
              <a:spLocks noChangeShapeType="1"/>
            </p:cNvSpPr>
            <p:nvPr/>
          </p:nvSpPr>
          <p:spPr bwMode="auto">
            <a:xfrm>
              <a:off x="1296" y="2294"/>
              <a:ext cx="1248" cy="528"/>
            </a:xfrm>
            <a:prstGeom prst="line">
              <a:avLst/>
            </a:prstGeom>
            <a:noFill/>
            <a:ln w="9525">
              <a:solidFill>
                <a:srgbClr val="333399"/>
              </a:solidFill>
              <a:round/>
              <a:headEnd/>
              <a:tailEnd type="stealth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93557" name="Group 21"/>
          <p:cNvGrpSpPr>
            <a:grpSpLocks/>
          </p:cNvGrpSpPr>
          <p:nvPr/>
        </p:nvGrpSpPr>
        <p:grpSpPr bwMode="auto">
          <a:xfrm>
            <a:off x="4114800" y="4953000"/>
            <a:ext cx="1752600" cy="1387475"/>
            <a:chOff x="2592" y="3206"/>
            <a:chExt cx="1104" cy="874"/>
          </a:xfrm>
        </p:grpSpPr>
        <p:sp>
          <p:nvSpPr>
            <p:cNvPr id="193549" name="Text Box 13"/>
            <p:cNvSpPr txBox="1">
              <a:spLocks noChangeArrowheads="1"/>
            </p:cNvSpPr>
            <p:nvPr/>
          </p:nvSpPr>
          <p:spPr bwMode="auto">
            <a:xfrm>
              <a:off x="2592" y="3830"/>
              <a:ext cx="11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i="0">
                  <a:latin typeface="Arial" pitchFamily="34" charset="0"/>
                </a:rPr>
                <a:t>单元格（</a:t>
              </a:r>
              <a:r>
                <a:rPr lang="en-US" altLang="zh-CN">
                  <a:latin typeface="Arial" pitchFamily="34" charset="0"/>
                </a:rPr>
                <a:t>cell</a:t>
              </a:r>
              <a:r>
                <a:rPr lang="zh-CN" altLang="en-US" i="0">
                  <a:latin typeface="Arial" pitchFamily="34" charset="0"/>
                </a:rPr>
                <a:t>）</a:t>
              </a:r>
            </a:p>
          </p:txBody>
        </p:sp>
        <p:sp>
          <p:nvSpPr>
            <p:cNvPr id="193550" name="Line 14"/>
            <p:cNvSpPr>
              <a:spLocks noChangeShapeType="1"/>
            </p:cNvSpPr>
            <p:nvPr/>
          </p:nvSpPr>
          <p:spPr bwMode="auto">
            <a:xfrm flipV="1">
              <a:off x="2976" y="3206"/>
              <a:ext cx="288" cy="576"/>
            </a:xfrm>
            <a:prstGeom prst="line">
              <a:avLst/>
            </a:prstGeom>
            <a:noFill/>
            <a:ln w="9525">
              <a:solidFill>
                <a:srgbClr val="333399"/>
              </a:solidFill>
              <a:round/>
              <a:headEnd/>
              <a:tailEnd type="stealth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93559" name="Group 23"/>
          <p:cNvGrpSpPr>
            <a:grpSpLocks/>
          </p:cNvGrpSpPr>
          <p:nvPr/>
        </p:nvGrpSpPr>
        <p:grpSpPr bwMode="auto">
          <a:xfrm>
            <a:off x="1295400" y="4724400"/>
            <a:ext cx="2514600" cy="1539875"/>
            <a:chOff x="816" y="3062"/>
            <a:chExt cx="1584" cy="970"/>
          </a:xfrm>
        </p:grpSpPr>
        <p:sp>
          <p:nvSpPr>
            <p:cNvPr id="193551" name="Text Box 15"/>
            <p:cNvSpPr txBox="1">
              <a:spLocks noChangeArrowheads="1"/>
            </p:cNvSpPr>
            <p:nvPr/>
          </p:nvSpPr>
          <p:spPr bwMode="auto">
            <a:xfrm>
              <a:off x="816" y="3782"/>
              <a:ext cx="15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i="0">
                  <a:latin typeface="Arial" pitchFamily="34" charset="0"/>
                </a:rPr>
                <a:t>空白（</a:t>
              </a:r>
              <a:r>
                <a:rPr lang="en-US" altLang="zh-CN">
                  <a:latin typeface="Arial" pitchFamily="34" charset="0"/>
                </a:rPr>
                <a:t>blank</a:t>
              </a:r>
              <a:r>
                <a:rPr lang="zh-CN" altLang="en-US" i="0">
                  <a:latin typeface="Arial" pitchFamily="34" charset="0"/>
                </a:rPr>
                <a:t>）带符</a:t>
              </a:r>
            </a:p>
          </p:txBody>
        </p:sp>
        <p:sp>
          <p:nvSpPr>
            <p:cNvPr id="193552" name="Line 16"/>
            <p:cNvSpPr>
              <a:spLocks noChangeShapeType="1"/>
            </p:cNvSpPr>
            <p:nvPr/>
          </p:nvSpPr>
          <p:spPr bwMode="auto">
            <a:xfrm flipV="1">
              <a:off x="1440" y="3062"/>
              <a:ext cx="0" cy="720"/>
            </a:xfrm>
            <a:prstGeom prst="line">
              <a:avLst/>
            </a:prstGeom>
            <a:noFill/>
            <a:ln w="9525">
              <a:solidFill>
                <a:srgbClr val="333399"/>
              </a:solidFill>
              <a:round/>
              <a:headEnd/>
              <a:tailEnd type="stealth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93558" name="Group 22"/>
          <p:cNvGrpSpPr>
            <a:grpSpLocks/>
          </p:cNvGrpSpPr>
          <p:nvPr/>
        </p:nvGrpSpPr>
        <p:grpSpPr bwMode="auto">
          <a:xfrm>
            <a:off x="5410200" y="4800600"/>
            <a:ext cx="3429000" cy="1387475"/>
            <a:chOff x="3408" y="3110"/>
            <a:chExt cx="2160" cy="874"/>
          </a:xfrm>
        </p:grpSpPr>
        <p:sp>
          <p:nvSpPr>
            <p:cNvPr id="193553" name="Text Box 17"/>
            <p:cNvSpPr txBox="1">
              <a:spLocks noChangeArrowheads="1"/>
            </p:cNvSpPr>
            <p:nvPr/>
          </p:nvSpPr>
          <p:spPr bwMode="auto">
            <a:xfrm>
              <a:off x="3984" y="3734"/>
              <a:ext cx="15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i="0">
                  <a:latin typeface="Arial" pitchFamily="34" charset="0"/>
                </a:rPr>
                <a:t>带符（</a:t>
              </a:r>
              <a:r>
                <a:rPr lang="en-US" altLang="zh-CN">
                  <a:latin typeface="Arial" pitchFamily="34" charset="0"/>
                </a:rPr>
                <a:t>tape symbol</a:t>
              </a:r>
              <a:r>
                <a:rPr lang="zh-CN" altLang="en-US" i="0">
                  <a:latin typeface="Arial" pitchFamily="34" charset="0"/>
                </a:rPr>
                <a:t>）</a:t>
              </a:r>
            </a:p>
          </p:txBody>
        </p:sp>
        <p:sp>
          <p:nvSpPr>
            <p:cNvPr id="193554" name="Line 18"/>
            <p:cNvSpPr>
              <a:spLocks noChangeShapeType="1"/>
            </p:cNvSpPr>
            <p:nvPr/>
          </p:nvSpPr>
          <p:spPr bwMode="auto">
            <a:xfrm flipV="1">
              <a:off x="4752" y="3110"/>
              <a:ext cx="96" cy="672"/>
            </a:xfrm>
            <a:prstGeom prst="line">
              <a:avLst/>
            </a:prstGeom>
            <a:noFill/>
            <a:ln w="9525">
              <a:solidFill>
                <a:srgbClr val="333399"/>
              </a:solidFill>
              <a:round/>
              <a:headEnd/>
              <a:tailEnd type="stealth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93555" name="Line 19"/>
            <p:cNvSpPr>
              <a:spLocks noChangeShapeType="1"/>
            </p:cNvSpPr>
            <p:nvPr/>
          </p:nvSpPr>
          <p:spPr bwMode="auto">
            <a:xfrm flipH="1" flipV="1">
              <a:off x="3408" y="3110"/>
              <a:ext cx="1104" cy="672"/>
            </a:xfrm>
            <a:prstGeom prst="line">
              <a:avLst/>
            </a:prstGeom>
            <a:noFill/>
            <a:ln w="9525">
              <a:solidFill>
                <a:srgbClr val="333399"/>
              </a:solidFill>
              <a:round/>
              <a:headEnd/>
              <a:tailEnd type="stealth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93561" name="Rectangle 25"/>
          <p:cNvSpPr>
            <a:spLocks noChangeArrowheads="1"/>
          </p:cNvSpPr>
          <p:nvPr/>
        </p:nvSpPr>
        <p:spPr bwMode="auto">
          <a:xfrm>
            <a:off x="1492250" y="195263"/>
            <a:ext cx="4756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图灵机的概念与定义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B2D530-E98A-0740-8A2C-1250CEF9647D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04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40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458"/>
          <a:stretch/>
        </p:blipFill>
        <p:spPr>
          <a:xfrm>
            <a:off x="700309" y="1412776"/>
            <a:ext cx="7936000" cy="36933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72ED2F3-EB2C-3043-853D-149DA39BD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924944"/>
            <a:ext cx="3825503" cy="7380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C62098-8BAB-EE45-85F6-85445F58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212" y="4077072"/>
            <a:ext cx="3825503" cy="738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BC862D-71AD-E348-8336-A50037C68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640" y="5445224"/>
            <a:ext cx="6589430" cy="5572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6A153D-CB83-A842-9952-EF6180DF3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3728" y="3097800"/>
            <a:ext cx="218381" cy="1871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D284BC-F3F1-FA45-9CCB-308787A82A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3728" y="4186909"/>
            <a:ext cx="218381" cy="18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38519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41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458"/>
          <a:stretch/>
        </p:blipFill>
        <p:spPr>
          <a:xfrm>
            <a:off x="700309" y="1412776"/>
            <a:ext cx="7936000" cy="3693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8B0CA0-06D2-B84C-A38A-78A03F9F0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775545"/>
            <a:ext cx="4067944" cy="7766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FC2A8C-B9D5-AD4F-90C9-1DADC83EF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800" y="3819350"/>
            <a:ext cx="4067944" cy="7766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2891F0-ACDD-9A43-B236-1445A06B7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704" y="5445224"/>
            <a:ext cx="1512168" cy="4019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6792BEA-B0B1-B14C-AB44-5D7C49D60E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736" y="2922864"/>
            <a:ext cx="218381" cy="1871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8052D82-8313-5F4C-B34A-E54C28979C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5736" y="3959314"/>
            <a:ext cx="226181" cy="18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8708"/>
      </p:ext>
    </p:extLst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42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09" y="1412776"/>
            <a:ext cx="793600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87378"/>
      </p:ext>
    </p:extLst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43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122082-D503-1F42-B818-832878A9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588"/>
          <a:stretch/>
        </p:blipFill>
        <p:spPr>
          <a:xfrm>
            <a:off x="700309" y="1412776"/>
            <a:ext cx="7936000" cy="144016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7F98DDE1-864D-044A-B971-D3DDBABD2758}"/>
              </a:ext>
            </a:extLst>
          </p:cNvPr>
          <p:cNvSpPr/>
          <p:nvPr/>
        </p:nvSpPr>
        <p:spPr bwMode="auto">
          <a:xfrm>
            <a:off x="2843808" y="4342648"/>
            <a:ext cx="432048" cy="432048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815411-B424-A948-B12A-0B4D2DA927D0}"/>
              </a:ext>
            </a:extLst>
          </p:cNvPr>
          <p:cNvSpPr/>
          <p:nvPr/>
        </p:nvSpPr>
        <p:spPr bwMode="auto">
          <a:xfrm>
            <a:off x="4427984" y="4342648"/>
            <a:ext cx="432048" cy="432048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88D83D9-3578-D14F-A048-13CD33DC0AB3}"/>
              </a:ext>
            </a:extLst>
          </p:cNvPr>
          <p:cNvSpPr/>
          <p:nvPr/>
        </p:nvSpPr>
        <p:spPr bwMode="auto">
          <a:xfrm>
            <a:off x="6012160" y="4342648"/>
            <a:ext cx="432048" cy="432048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721EFED-7B24-5F49-8BD4-F7E659DE3F64}"/>
              </a:ext>
            </a:extLst>
          </p:cNvPr>
          <p:cNvSpPr/>
          <p:nvPr/>
        </p:nvSpPr>
        <p:spPr bwMode="auto">
          <a:xfrm>
            <a:off x="2843808" y="5651682"/>
            <a:ext cx="432048" cy="432048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299678E-800A-FD4B-998B-28B6E3E00A1F}"/>
              </a:ext>
            </a:extLst>
          </p:cNvPr>
          <p:cNvSpPr/>
          <p:nvPr/>
        </p:nvSpPr>
        <p:spPr bwMode="auto">
          <a:xfrm>
            <a:off x="4427984" y="5651682"/>
            <a:ext cx="432048" cy="432048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3A2A206-50DC-C041-AEB3-340F324A9DD5}"/>
              </a:ext>
            </a:extLst>
          </p:cNvPr>
          <p:cNvSpPr/>
          <p:nvPr/>
        </p:nvSpPr>
        <p:spPr bwMode="auto">
          <a:xfrm>
            <a:off x="4464148" y="5693717"/>
            <a:ext cx="351656" cy="347978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0610F3B3-BE7D-F845-8F2C-773871E06227}"/>
              </a:ext>
            </a:extLst>
          </p:cNvPr>
          <p:cNvCxnSpPr>
            <a:cxnSpLocks/>
            <a:endCxn id="2" idx="2"/>
          </p:cNvCxnSpPr>
          <p:nvPr/>
        </p:nvCxnSpPr>
        <p:spPr bwMode="auto">
          <a:xfrm>
            <a:off x="2051720" y="4558672"/>
            <a:ext cx="792088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9E088A2-2FEF-B246-B6B2-F4439914374F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 bwMode="auto">
          <a:xfrm>
            <a:off x="3275856" y="4558672"/>
            <a:ext cx="1152128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78B3C624-8B90-8F48-B808-4E284F09CA72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>
            <a:off x="4860032" y="4558672"/>
            <a:ext cx="1152128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EA6A6B91-9F22-2345-8EFF-C5F9A372CE40}"/>
              </a:ext>
            </a:extLst>
          </p:cNvPr>
          <p:cNvCxnSpPr>
            <a:cxnSpLocks/>
            <a:stCxn id="2" idx="4"/>
            <a:endCxn id="9" idx="0"/>
          </p:cNvCxnSpPr>
          <p:nvPr/>
        </p:nvCxnSpPr>
        <p:spPr bwMode="auto">
          <a:xfrm>
            <a:off x="3059832" y="4774696"/>
            <a:ext cx="0" cy="87698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10A52F82-F905-5F44-A0E7-5DD33A8367B9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>
            <a:off x="3275856" y="5867706"/>
            <a:ext cx="1152128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5CD4750C-B75E-4E43-8A00-82261DABD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040" y="4469897"/>
            <a:ext cx="211584" cy="18135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1ABEFD5-5AE5-F242-AAF1-8C13DFEAA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064" y="4458435"/>
            <a:ext cx="225532" cy="20047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F879901-CB6A-3140-91AB-D9A926622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5992" y="4469897"/>
            <a:ext cx="216024" cy="18516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B4B7F82-3369-394E-BA47-482224F02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0880" y="5778352"/>
            <a:ext cx="208493" cy="1787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418E4FB-A05C-334F-B94D-A8DE079A7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3064" y="5778352"/>
            <a:ext cx="215939" cy="178708"/>
          </a:xfrm>
          <a:prstGeom prst="rect">
            <a:avLst/>
          </a:prstGeom>
        </p:spPr>
      </p:pic>
      <p:sp>
        <p:nvSpPr>
          <p:cNvPr id="31" name="弧 30">
            <a:extLst>
              <a:ext uri="{FF2B5EF4-FFF2-40B4-BE49-F238E27FC236}">
                <a16:creationId xmlns:a16="http://schemas.microsoft.com/office/drawing/2014/main" id="{F3CA4440-DB3A-BE4D-8639-513D28BC560C}"/>
              </a:ext>
            </a:extLst>
          </p:cNvPr>
          <p:cNvSpPr/>
          <p:nvPr/>
        </p:nvSpPr>
        <p:spPr bwMode="auto">
          <a:xfrm rot="11500258">
            <a:off x="4454896" y="3933104"/>
            <a:ext cx="392274" cy="424801"/>
          </a:xfrm>
          <a:prstGeom prst="arc">
            <a:avLst>
              <a:gd name="adj1" fmla="val 17142475"/>
              <a:gd name="adj2" fmla="val 1443035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2" name="弧 31">
            <a:extLst>
              <a:ext uri="{FF2B5EF4-FFF2-40B4-BE49-F238E27FC236}">
                <a16:creationId xmlns:a16="http://schemas.microsoft.com/office/drawing/2014/main" id="{773E4512-643F-9648-B41C-3203C07F36FA}"/>
              </a:ext>
            </a:extLst>
          </p:cNvPr>
          <p:cNvSpPr/>
          <p:nvPr/>
        </p:nvSpPr>
        <p:spPr bwMode="auto">
          <a:xfrm rot="11500258">
            <a:off x="6034464" y="3936055"/>
            <a:ext cx="392274" cy="424801"/>
          </a:xfrm>
          <a:prstGeom prst="arc">
            <a:avLst>
              <a:gd name="adj1" fmla="val 17142475"/>
              <a:gd name="adj2" fmla="val 1443035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3" name="弧 32">
            <a:extLst>
              <a:ext uri="{FF2B5EF4-FFF2-40B4-BE49-F238E27FC236}">
                <a16:creationId xmlns:a16="http://schemas.microsoft.com/office/drawing/2014/main" id="{26F923E1-3F0B-4F4D-9711-25EA94BBB729}"/>
              </a:ext>
            </a:extLst>
          </p:cNvPr>
          <p:cNvSpPr/>
          <p:nvPr/>
        </p:nvSpPr>
        <p:spPr bwMode="auto">
          <a:xfrm rot="569221">
            <a:off x="2858044" y="6071119"/>
            <a:ext cx="392274" cy="424801"/>
          </a:xfrm>
          <a:prstGeom prst="arc">
            <a:avLst>
              <a:gd name="adj1" fmla="val 17142475"/>
              <a:gd name="adj2" fmla="val 1443035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9FCE460C-AB2D-5A4A-8AC3-364036694E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3667" y="4199841"/>
            <a:ext cx="720076" cy="23145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C9B6A66-A217-764B-BA4E-E3D7E79C8D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90388" y="5122929"/>
            <a:ext cx="792084" cy="24371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E1363FE-9B7A-A842-A3AD-EFE9E10C53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4273" y="3177505"/>
            <a:ext cx="648072" cy="24052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4B29436-C519-FB40-9846-6FE9F39FEE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8323" y="4187411"/>
            <a:ext cx="680577" cy="22685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EDA3B1F-716E-9E42-B941-3400D6F007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10649" y="3541508"/>
            <a:ext cx="781696" cy="240522"/>
          </a:xfrm>
          <a:prstGeom prst="rect">
            <a:avLst/>
          </a:prstGeom>
        </p:spPr>
      </p:pic>
      <p:sp>
        <p:nvSpPr>
          <p:cNvPr id="40" name="弧 39">
            <a:extLst>
              <a:ext uri="{FF2B5EF4-FFF2-40B4-BE49-F238E27FC236}">
                <a16:creationId xmlns:a16="http://schemas.microsoft.com/office/drawing/2014/main" id="{94B2E1FE-AE0C-DF4A-B77F-87417B1BCDF2}"/>
              </a:ext>
            </a:extLst>
          </p:cNvPr>
          <p:cNvSpPr/>
          <p:nvPr/>
        </p:nvSpPr>
        <p:spPr bwMode="auto">
          <a:xfrm rot="10800000">
            <a:off x="3165623" y="4108247"/>
            <a:ext cx="3062555" cy="1327379"/>
          </a:xfrm>
          <a:prstGeom prst="arc">
            <a:avLst>
              <a:gd name="adj1" fmla="val 10787051"/>
              <a:gd name="adj2" fmla="val 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B407DA08-9E1C-4A4B-99E4-4B1E7B4581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8818" y="3177782"/>
            <a:ext cx="676893" cy="251218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CFF915C2-29B5-9B43-ADA6-7F0A1BAA72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17601" y="3537822"/>
            <a:ext cx="816458" cy="251218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5F3BC39-5113-A844-B87D-9FBC363CB66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34828" y="5100531"/>
            <a:ext cx="813495" cy="236176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05679EA-04DD-D54E-838F-A2900C237E9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35696" y="6232203"/>
            <a:ext cx="833511" cy="256465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6E11AE82-2BC1-5440-A3E3-0CFFE230FD8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2850" y="5995899"/>
            <a:ext cx="781113" cy="23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51688"/>
      </p:ext>
    </p:extLst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44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5E6D76-EE2F-FF45-B0F0-99E6BA6F5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265" y="1268760"/>
            <a:ext cx="2749470" cy="19069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476F20-4F4B-8D45-A450-0D410FD6B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3415952"/>
            <a:ext cx="6336704" cy="325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18114"/>
      </p:ext>
    </p:extLst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45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5E6D76-EE2F-FF45-B0F0-99E6BA6F5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302" y="1363475"/>
            <a:ext cx="3841395" cy="266429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69DA820-1D18-D947-BBCC-156862C34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4365104"/>
            <a:ext cx="6696744" cy="142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14829"/>
      </p:ext>
    </p:extLst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46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5E6D76-EE2F-FF45-B0F0-99E6BA6F5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302" y="1363475"/>
            <a:ext cx="3841395" cy="26642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D995DE0-B1BE-0545-B718-0F258D104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599" y="4527348"/>
            <a:ext cx="6347737" cy="136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9669"/>
      </p:ext>
    </p:extLst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47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F6B977-A666-194D-A045-B6807F28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97"/>
          <a:stretch/>
        </p:blipFill>
        <p:spPr>
          <a:xfrm>
            <a:off x="611560" y="1556793"/>
            <a:ext cx="8236831" cy="13681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14EA48-7A3E-2B4A-9915-7CB52BE43539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5F28F-C698-804D-AC22-18C2870AB764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CDAAAC-DF28-504E-8CED-331E1A1E4DD5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C093ED-9B57-A84E-A62E-079A25E29EDF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53F736-D8AD-8E4A-9936-E755D903910D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C55760-792E-DF4B-923C-C55D13F787A3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DD00F5-DBE3-D94F-A7AB-8266375EC42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D00861-5708-DA4B-AF93-5948437E2F96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7AB874C-EBB1-7141-873D-0F6CE503157D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69BD56B-A1DD-5741-B6E7-2BF125E3A88B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B65F20D-52D3-DC45-A943-17C88C3C842D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53C3E79-2EF3-1941-9C08-8CE6839A9712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B863CB1-17AA-0F43-95AC-6EBDC545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86574B-7584-9343-A6FE-0441F9DC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AE22E0-3A20-0A41-8E1A-C17D640D4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9BC833-5AE3-554C-9D0C-60A36EF28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B3BAA4C-5660-5242-B05E-A475FEFBB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3022" y="4071343"/>
            <a:ext cx="203200" cy="317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24D4863-5AF3-F74C-A627-868B9732E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9696" y="4077693"/>
            <a:ext cx="203200" cy="3175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A7A58F3-EE4D-944A-85D1-121750E76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216" y="4079494"/>
            <a:ext cx="203200" cy="317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C657974-936F-9E46-B94D-E432538F0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84043"/>
            <a:ext cx="152400" cy="3048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5ADA58A-C8F3-A543-A4BA-11E4655FE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9776" y="4077693"/>
            <a:ext cx="152400" cy="3048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6C504B1-3CE3-274B-B7E5-526CCEE5E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856" y="4077693"/>
            <a:ext cx="152400" cy="304800"/>
          </a:xfrm>
          <a:prstGeom prst="rect">
            <a:avLst/>
          </a:prstGeom>
        </p:spPr>
      </p:pic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FB8A12-951A-EE4F-9278-EC86600FC7AC}"/>
              </a:ext>
            </a:extLst>
          </p:cNvPr>
          <p:cNvCxnSpPr/>
          <p:nvPr/>
        </p:nvCxnSpPr>
        <p:spPr bwMode="auto">
          <a:xfrm flipV="1">
            <a:off x="2931477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5317006"/>
      </p:ext>
    </p:extLst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48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F6B977-A666-194D-A045-B6807F28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97"/>
          <a:stretch/>
        </p:blipFill>
        <p:spPr>
          <a:xfrm>
            <a:off x="611560" y="1556793"/>
            <a:ext cx="8236831" cy="13681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14EA48-7A3E-2B4A-9915-7CB52BE43539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5F28F-C698-804D-AC22-18C2870AB764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CDAAAC-DF28-504E-8CED-331E1A1E4DD5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C093ED-9B57-A84E-A62E-079A25E29EDF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53F736-D8AD-8E4A-9936-E755D903910D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C55760-792E-DF4B-923C-C55D13F787A3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DD00F5-DBE3-D94F-A7AB-8266375EC42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D00861-5708-DA4B-AF93-5948437E2F96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7AB874C-EBB1-7141-873D-0F6CE503157D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69BD56B-A1DD-5741-B6E7-2BF125E3A88B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B65F20D-52D3-DC45-A943-17C88C3C842D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53C3E79-2EF3-1941-9C08-8CE6839A9712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B863CB1-17AA-0F43-95AC-6EBDC545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86574B-7584-9343-A6FE-0441F9DC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AE22E0-3A20-0A41-8E1A-C17D640D4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9BC833-5AE3-554C-9D0C-60A36EF28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24D4863-5AF3-F74C-A627-868B9732E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9696" y="4077693"/>
            <a:ext cx="203200" cy="3175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A7A58F3-EE4D-944A-85D1-121750E76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216" y="4079494"/>
            <a:ext cx="203200" cy="317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C657974-936F-9E46-B94D-E432538F0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84043"/>
            <a:ext cx="152400" cy="3048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5ADA58A-C8F3-A543-A4BA-11E4655FE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9776" y="4077693"/>
            <a:ext cx="152400" cy="3048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6C504B1-3CE3-274B-B7E5-526CCEE5E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856" y="4077693"/>
            <a:ext cx="152400" cy="304800"/>
          </a:xfrm>
          <a:prstGeom prst="rect">
            <a:avLst/>
          </a:prstGeom>
        </p:spPr>
      </p:pic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FB8A12-951A-EE4F-9278-EC86600FC7AC}"/>
              </a:ext>
            </a:extLst>
          </p:cNvPr>
          <p:cNvCxnSpPr/>
          <p:nvPr/>
        </p:nvCxnSpPr>
        <p:spPr bwMode="auto">
          <a:xfrm flipV="1">
            <a:off x="363589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8DDCB7D1-67E0-594B-8EB3-8E9D8923F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75513"/>
      </p:ext>
    </p:extLst>
  </p:cSld>
  <p:clrMapOvr>
    <a:masterClrMapping/>
  </p:clrMapOvr>
  <p:transition spd="med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49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F6B977-A666-194D-A045-B6807F28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97"/>
          <a:stretch/>
        </p:blipFill>
        <p:spPr>
          <a:xfrm>
            <a:off x="611560" y="1556793"/>
            <a:ext cx="8236831" cy="13681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14EA48-7A3E-2B4A-9915-7CB52BE43539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5F28F-C698-804D-AC22-18C2870AB764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CDAAAC-DF28-504E-8CED-331E1A1E4DD5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C093ED-9B57-A84E-A62E-079A25E29EDF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53F736-D8AD-8E4A-9936-E755D903910D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C55760-792E-DF4B-923C-C55D13F787A3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DD00F5-DBE3-D94F-A7AB-8266375EC42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D00861-5708-DA4B-AF93-5948437E2F96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7AB874C-EBB1-7141-873D-0F6CE503157D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69BD56B-A1DD-5741-B6E7-2BF125E3A88B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B65F20D-52D3-DC45-A943-17C88C3C842D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53C3E79-2EF3-1941-9C08-8CE6839A9712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B863CB1-17AA-0F43-95AC-6EBDC545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86574B-7584-9343-A6FE-0441F9DC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AE22E0-3A20-0A41-8E1A-C17D640D4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9BC833-5AE3-554C-9D0C-60A36EF28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24D4863-5AF3-F74C-A627-868B9732E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9696" y="4077693"/>
            <a:ext cx="203200" cy="3175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A7A58F3-EE4D-944A-85D1-121750E76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216" y="4079494"/>
            <a:ext cx="203200" cy="317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C657974-936F-9E46-B94D-E432538F0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84043"/>
            <a:ext cx="152400" cy="3048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5ADA58A-C8F3-A543-A4BA-11E4655FE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9776" y="4077693"/>
            <a:ext cx="152400" cy="3048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6C504B1-3CE3-274B-B7E5-526CCEE5E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856" y="4077693"/>
            <a:ext cx="152400" cy="304800"/>
          </a:xfrm>
          <a:prstGeom prst="rect">
            <a:avLst/>
          </a:prstGeom>
        </p:spPr>
      </p:pic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FB8A12-951A-EE4F-9278-EC86600FC7AC}"/>
              </a:ext>
            </a:extLst>
          </p:cNvPr>
          <p:cNvCxnSpPr/>
          <p:nvPr/>
        </p:nvCxnSpPr>
        <p:spPr bwMode="auto">
          <a:xfrm flipV="1">
            <a:off x="435597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8DDCB7D1-67E0-594B-8EB3-8E9D8923F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47173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8" name="Rectangle 8"/>
          <p:cNvSpPr>
            <a:spLocks noChangeArrowheads="1"/>
          </p:cNvSpPr>
          <p:nvPr/>
        </p:nvSpPr>
        <p:spPr bwMode="auto">
          <a:xfrm>
            <a:off x="914400" y="1219200"/>
            <a:ext cx="6705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 </a:t>
            </a:r>
            <a:r>
              <a:rPr lang="zh-CN" altLang="en-US" sz="3200" i="0">
                <a:latin typeface="Arial" pitchFamily="34" charset="0"/>
              </a:rPr>
              <a:t>举例</a:t>
            </a:r>
            <a:endParaRPr lang="zh-CN" altLang="en-US" sz="3200">
              <a:latin typeface="Arial" pitchFamily="34" charset="0"/>
            </a:endParaRPr>
          </a:p>
        </p:txBody>
      </p:sp>
      <p:graphicFrame>
        <p:nvGraphicFramePr>
          <p:cNvPr id="194569" name="Object 9"/>
          <p:cNvGraphicFramePr>
            <a:graphicFrameLocks noChangeAspect="1"/>
          </p:cNvGraphicFramePr>
          <p:nvPr/>
        </p:nvGraphicFramePr>
        <p:xfrm>
          <a:off x="1295400" y="1905000"/>
          <a:ext cx="6096000" cy="307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838749" imgH="2939491" progId="Visio.Drawing.11">
                  <p:embed/>
                </p:oleObj>
              </mc:Choice>
              <mc:Fallback>
                <p:oleObj name="Visio" r:id="rId3" imgW="5838749" imgH="2939491" progId="Visio.Drawing.11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905000"/>
                        <a:ext cx="6096000" cy="307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647" name="Group 87"/>
          <p:cNvGrpSpPr>
            <a:grpSpLocks/>
          </p:cNvGrpSpPr>
          <p:nvPr/>
        </p:nvGrpSpPr>
        <p:grpSpPr bwMode="auto">
          <a:xfrm>
            <a:off x="1219200" y="5181600"/>
            <a:ext cx="5943600" cy="473075"/>
            <a:chOff x="1056" y="3360"/>
            <a:chExt cx="3744" cy="298"/>
          </a:xfrm>
        </p:grpSpPr>
        <p:sp>
          <p:nvSpPr>
            <p:cNvPr id="194615" name="Line 55"/>
            <p:cNvSpPr>
              <a:spLocks noChangeShapeType="1"/>
            </p:cNvSpPr>
            <p:nvPr/>
          </p:nvSpPr>
          <p:spPr bwMode="auto">
            <a:xfrm>
              <a:off x="2304" y="340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94616" name="Line 56"/>
            <p:cNvSpPr>
              <a:spLocks noChangeShapeType="1"/>
            </p:cNvSpPr>
            <p:nvPr/>
          </p:nvSpPr>
          <p:spPr bwMode="auto">
            <a:xfrm>
              <a:off x="1056" y="3648"/>
              <a:ext cx="3744" cy="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94618" name="Text Box 58"/>
            <p:cNvSpPr txBox="1">
              <a:spLocks noChangeArrowheads="1"/>
            </p:cNvSpPr>
            <p:nvPr/>
          </p:nvSpPr>
          <p:spPr bwMode="auto">
            <a:xfrm>
              <a:off x="2064" y="3408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0</a:t>
              </a:r>
            </a:p>
          </p:txBody>
        </p:sp>
        <p:sp>
          <p:nvSpPr>
            <p:cNvPr id="194625" name="Line 65"/>
            <p:cNvSpPr>
              <a:spLocks noChangeShapeType="1"/>
            </p:cNvSpPr>
            <p:nvPr/>
          </p:nvSpPr>
          <p:spPr bwMode="auto">
            <a:xfrm>
              <a:off x="1056" y="3408"/>
              <a:ext cx="3744" cy="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94626" name="Line 66"/>
            <p:cNvSpPr>
              <a:spLocks noChangeShapeType="1"/>
            </p:cNvSpPr>
            <p:nvPr/>
          </p:nvSpPr>
          <p:spPr bwMode="auto">
            <a:xfrm>
              <a:off x="2592" y="340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94627" name="Text Box 67"/>
            <p:cNvSpPr txBox="1">
              <a:spLocks noChangeArrowheads="1"/>
            </p:cNvSpPr>
            <p:nvPr/>
          </p:nvSpPr>
          <p:spPr bwMode="auto">
            <a:xfrm>
              <a:off x="2339" y="3408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0</a:t>
              </a:r>
            </a:p>
          </p:txBody>
        </p:sp>
        <p:sp>
          <p:nvSpPr>
            <p:cNvPr id="194628" name="Line 68"/>
            <p:cNvSpPr>
              <a:spLocks noChangeShapeType="1"/>
            </p:cNvSpPr>
            <p:nvPr/>
          </p:nvSpPr>
          <p:spPr bwMode="auto">
            <a:xfrm>
              <a:off x="2880" y="340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94629" name="Text Box 69"/>
            <p:cNvSpPr txBox="1">
              <a:spLocks noChangeArrowheads="1"/>
            </p:cNvSpPr>
            <p:nvPr/>
          </p:nvSpPr>
          <p:spPr bwMode="auto">
            <a:xfrm>
              <a:off x="2640" y="3408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  <p:sp>
          <p:nvSpPr>
            <p:cNvPr id="194630" name="Line 70"/>
            <p:cNvSpPr>
              <a:spLocks noChangeShapeType="1"/>
            </p:cNvSpPr>
            <p:nvPr/>
          </p:nvSpPr>
          <p:spPr bwMode="auto">
            <a:xfrm>
              <a:off x="3168" y="340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94631" name="Text Box 71"/>
            <p:cNvSpPr txBox="1">
              <a:spLocks noChangeArrowheads="1"/>
            </p:cNvSpPr>
            <p:nvPr/>
          </p:nvSpPr>
          <p:spPr bwMode="auto">
            <a:xfrm>
              <a:off x="2928" y="3408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  <p:sp>
          <p:nvSpPr>
            <p:cNvPr id="194632" name="Line 72"/>
            <p:cNvSpPr>
              <a:spLocks noChangeShapeType="1"/>
            </p:cNvSpPr>
            <p:nvPr/>
          </p:nvSpPr>
          <p:spPr bwMode="auto">
            <a:xfrm>
              <a:off x="3456" y="340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94633" name="Text Box 73"/>
            <p:cNvSpPr txBox="1">
              <a:spLocks noChangeArrowheads="1"/>
            </p:cNvSpPr>
            <p:nvPr/>
          </p:nvSpPr>
          <p:spPr bwMode="auto">
            <a:xfrm>
              <a:off x="3216" y="3408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2</a:t>
              </a:r>
            </a:p>
          </p:txBody>
        </p:sp>
        <p:sp>
          <p:nvSpPr>
            <p:cNvPr id="194634" name="Line 74"/>
            <p:cNvSpPr>
              <a:spLocks noChangeShapeType="1"/>
            </p:cNvSpPr>
            <p:nvPr/>
          </p:nvSpPr>
          <p:spPr bwMode="auto">
            <a:xfrm>
              <a:off x="3744" y="340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94635" name="Text Box 75"/>
            <p:cNvSpPr txBox="1">
              <a:spLocks noChangeArrowheads="1"/>
            </p:cNvSpPr>
            <p:nvPr/>
          </p:nvSpPr>
          <p:spPr bwMode="auto">
            <a:xfrm>
              <a:off x="3504" y="3408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2</a:t>
              </a:r>
            </a:p>
          </p:txBody>
        </p:sp>
        <p:sp>
          <p:nvSpPr>
            <p:cNvPr id="194636" name="Line 76"/>
            <p:cNvSpPr>
              <a:spLocks noChangeShapeType="1"/>
            </p:cNvSpPr>
            <p:nvPr/>
          </p:nvSpPr>
          <p:spPr bwMode="auto">
            <a:xfrm>
              <a:off x="4032" y="340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94637" name="Text Box 77"/>
            <p:cNvSpPr txBox="1">
              <a:spLocks noChangeArrowheads="1"/>
            </p:cNvSpPr>
            <p:nvPr/>
          </p:nvSpPr>
          <p:spPr bwMode="auto">
            <a:xfrm>
              <a:off x="3792" y="3408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B</a:t>
              </a:r>
            </a:p>
          </p:txBody>
        </p:sp>
        <p:sp>
          <p:nvSpPr>
            <p:cNvPr id="194638" name="Line 78"/>
            <p:cNvSpPr>
              <a:spLocks noChangeShapeType="1"/>
            </p:cNvSpPr>
            <p:nvPr/>
          </p:nvSpPr>
          <p:spPr bwMode="auto">
            <a:xfrm>
              <a:off x="4320" y="340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94639" name="Text Box 79"/>
            <p:cNvSpPr txBox="1">
              <a:spLocks noChangeArrowheads="1"/>
            </p:cNvSpPr>
            <p:nvPr/>
          </p:nvSpPr>
          <p:spPr bwMode="auto">
            <a:xfrm>
              <a:off x="4080" y="3408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B</a:t>
              </a:r>
            </a:p>
          </p:txBody>
        </p:sp>
        <p:sp>
          <p:nvSpPr>
            <p:cNvPr id="194640" name="Line 80"/>
            <p:cNvSpPr>
              <a:spLocks noChangeShapeType="1"/>
            </p:cNvSpPr>
            <p:nvPr/>
          </p:nvSpPr>
          <p:spPr bwMode="auto">
            <a:xfrm>
              <a:off x="1440" y="340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94641" name="Line 81"/>
            <p:cNvSpPr>
              <a:spLocks noChangeShapeType="1"/>
            </p:cNvSpPr>
            <p:nvPr/>
          </p:nvSpPr>
          <p:spPr bwMode="auto">
            <a:xfrm>
              <a:off x="1728" y="340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94642" name="Text Box 82"/>
            <p:cNvSpPr txBox="1">
              <a:spLocks noChangeArrowheads="1"/>
            </p:cNvSpPr>
            <p:nvPr/>
          </p:nvSpPr>
          <p:spPr bwMode="auto">
            <a:xfrm>
              <a:off x="1488" y="3408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B</a:t>
              </a:r>
            </a:p>
          </p:txBody>
        </p:sp>
        <p:sp>
          <p:nvSpPr>
            <p:cNvPr id="194643" name="Line 83"/>
            <p:cNvSpPr>
              <a:spLocks noChangeShapeType="1"/>
            </p:cNvSpPr>
            <p:nvPr/>
          </p:nvSpPr>
          <p:spPr bwMode="auto">
            <a:xfrm>
              <a:off x="2016" y="340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94644" name="Text Box 84"/>
            <p:cNvSpPr txBox="1">
              <a:spLocks noChangeArrowheads="1"/>
            </p:cNvSpPr>
            <p:nvPr/>
          </p:nvSpPr>
          <p:spPr bwMode="auto">
            <a:xfrm>
              <a:off x="1776" y="3408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B</a:t>
              </a:r>
            </a:p>
          </p:txBody>
        </p:sp>
        <p:sp>
          <p:nvSpPr>
            <p:cNvPr id="194645" name="Text Box 85"/>
            <p:cNvSpPr txBox="1">
              <a:spLocks noChangeArrowheads="1"/>
            </p:cNvSpPr>
            <p:nvPr/>
          </p:nvSpPr>
          <p:spPr bwMode="auto">
            <a:xfrm>
              <a:off x="4320" y="3360"/>
              <a:ext cx="27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…</a:t>
              </a:r>
            </a:p>
          </p:txBody>
        </p:sp>
        <p:sp>
          <p:nvSpPr>
            <p:cNvPr id="194646" name="Text Box 86"/>
            <p:cNvSpPr txBox="1">
              <a:spLocks noChangeArrowheads="1"/>
            </p:cNvSpPr>
            <p:nvPr/>
          </p:nvSpPr>
          <p:spPr bwMode="auto">
            <a:xfrm>
              <a:off x="1164" y="3360"/>
              <a:ext cx="27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…</a:t>
              </a:r>
            </a:p>
          </p:txBody>
        </p:sp>
      </p:grpSp>
      <p:grpSp>
        <p:nvGrpSpPr>
          <p:cNvPr id="194655" name="Group 95"/>
          <p:cNvGrpSpPr>
            <a:grpSpLocks/>
          </p:cNvGrpSpPr>
          <p:nvPr/>
        </p:nvGrpSpPr>
        <p:grpSpPr bwMode="auto">
          <a:xfrm>
            <a:off x="2971800" y="6080125"/>
            <a:ext cx="431800" cy="396875"/>
            <a:chOff x="2160" y="3648"/>
            <a:chExt cx="272" cy="250"/>
          </a:xfrm>
        </p:grpSpPr>
        <p:sp>
          <p:nvSpPr>
            <p:cNvPr id="194578" name="Line 18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48" name="Text Box 88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0</a:t>
              </a:r>
            </a:p>
          </p:txBody>
        </p:sp>
      </p:grpSp>
      <p:sp>
        <p:nvSpPr>
          <p:cNvPr id="194656" name="Text Box 96"/>
          <p:cNvSpPr txBox="1">
            <a:spLocks noChangeArrowheads="1"/>
          </p:cNvSpPr>
          <p:nvPr/>
        </p:nvSpPr>
        <p:spPr bwMode="auto">
          <a:xfrm>
            <a:off x="2819400" y="5699125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Arial" pitchFamily="34" charset="0"/>
                <a:ea typeface="宋体" pitchFamily="2" charset="-122"/>
              </a:rPr>
              <a:t>X</a:t>
            </a:r>
          </a:p>
        </p:txBody>
      </p:sp>
      <p:grpSp>
        <p:nvGrpSpPr>
          <p:cNvPr id="194657" name="Group 97"/>
          <p:cNvGrpSpPr>
            <a:grpSpLocks/>
          </p:cNvGrpSpPr>
          <p:nvPr/>
        </p:nvGrpSpPr>
        <p:grpSpPr bwMode="auto">
          <a:xfrm>
            <a:off x="3454400" y="6080125"/>
            <a:ext cx="431800" cy="396875"/>
            <a:chOff x="2160" y="3648"/>
            <a:chExt cx="272" cy="250"/>
          </a:xfrm>
        </p:grpSpPr>
        <p:sp>
          <p:nvSpPr>
            <p:cNvPr id="194658" name="Line 98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59" name="Text Box 99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194661" name="Group 101"/>
          <p:cNvGrpSpPr>
            <a:grpSpLocks/>
          </p:cNvGrpSpPr>
          <p:nvPr/>
        </p:nvGrpSpPr>
        <p:grpSpPr bwMode="auto">
          <a:xfrm>
            <a:off x="3911600" y="6080125"/>
            <a:ext cx="431800" cy="396875"/>
            <a:chOff x="2160" y="3648"/>
            <a:chExt cx="272" cy="250"/>
          </a:xfrm>
        </p:grpSpPr>
        <p:sp>
          <p:nvSpPr>
            <p:cNvPr id="194662" name="Line 102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63" name="Text Box 103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sp>
        <p:nvSpPr>
          <p:cNvPr id="194664" name="Text Box 104"/>
          <p:cNvSpPr txBox="1">
            <a:spLocks noChangeArrowheads="1"/>
          </p:cNvSpPr>
          <p:nvPr/>
        </p:nvSpPr>
        <p:spPr bwMode="auto">
          <a:xfrm>
            <a:off x="3733800" y="5699125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itchFamily="34" charset="0"/>
                <a:ea typeface="宋体" pitchFamily="2" charset="-122"/>
              </a:rPr>
              <a:t>Y</a:t>
            </a:r>
          </a:p>
        </p:txBody>
      </p:sp>
      <p:grpSp>
        <p:nvGrpSpPr>
          <p:cNvPr id="194665" name="Group 105"/>
          <p:cNvGrpSpPr>
            <a:grpSpLocks/>
          </p:cNvGrpSpPr>
          <p:nvPr/>
        </p:nvGrpSpPr>
        <p:grpSpPr bwMode="auto">
          <a:xfrm>
            <a:off x="4343400" y="6080125"/>
            <a:ext cx="431800" cy="396875"/>
            <a:chOff x="2160" y="3648"/>
            <a:chExt cx="272" cy="250"/>
          </a:xfrm>
        </p:grpSpPr>
        <p:sp>
          <p:nvSpPr>
            <p:cNvPr id="194666" name="Line 106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67" name="Text Box 107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2</a:t>
              </a:r>
            </a:p>
          </p:txBody>
        </p:sp>
      </p:grpSp>
      <p:grpSp>
        <p:nvGrpSpPr>
          <p:cNvPr id="194671" name="Group 111"/>
          <p:cNvGrpSpPr>
            <a:grpSpLocks/>
          </p:cNvGrpSpPr>
          <p:nvPr/>
        </p:nvGrpSpPr>
        <p:grpSpPr bwMode="auto">
          <a:xfrm>
            <a:off x="4826000" y="6096000"/>
            <a:ext cx="431800" cy="396875"/>
            <a:chOff x="2160" y="3648"/>
            <a:chExt cx="272" cy="250"/>
          </a:xfrm>
        </p:grpSpPr>
        <p:sp>
          <p:nvSpPr>
            <p:cNvPr id="194672" name="Line 112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73" name="Text Box 113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2</a:t>
              </a:r>
            </a:p>
          </p:txBody>
        </p:sp>
      </p:grpSp>
      <p:sp>
        <p:nvSpPr>
          <p:cNvPr id="194674" name="Text Box 114"/>
          <p:cNvSpPr txBox="1">
            <a:spLocks noChangeArrowheads="1"/>
          </p:cNvSpPr>
          <p:nvPr/>
        </p:nvSpPr>
        <p:spPr bwMode="auto">
          <a:xfrm>
            <a:off x="4648200" y="5699125"/>
            <a:ext cx="339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itchFamily="34" charset="0"/>
                <a:ea typeface="宋体" pitchFamily="2" charset="-122"/>
              </a:rPr>
              <a:t>Z</a:t>
            </a:r>
          </a:p>
        </p:txBody>
      </p:sp>
      <p:grpSp>
        <p:nvGrpSpPr>
          <p:cNvPr id="194675" name="Group 115"/>
          <p:cNvGrpSpPr>
            <a:grpSpLocks/>
          </p:cNvGrpSpPr>
          <p:nvPr/>
        </p:nvGrpSpPr>
        <p:grpSpPr bwMode="auto">
          <a:xfrm>
            <a:off x="4343400" y="6080125"/>
            <a:ext cx="431800" cy="396875"/>
            <a:chOff x="2160" y="3648"/>
            <a:chExt cx="272" cy="250"/>
          </a:xfrm>
        </p:grpSpPr>
        <p:sp>
          <p:nvSpPr>
            <p:cNvPr id="194676" name="Line 116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77" name="Text Box 117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</p:grpSp>
      <p:grpSp>
        <p:nvGrpSpPr>
          <p:cNvPr id="194678" name="Group 118"/>
          <p:cNvGrpSpPr>
            <a:grpSpLocks/>
          </p:cNvGrpSpPr>
          <p:nvPr/>
        </p:nvGrpSpPr>
        <p:grpSpPr bwMode="auto">
          <a:xfrm>
            <a:off x="3911600" y="6080125"/>
            <a:ext cx="431800" cy="396875"/>
            <a:chOff x="2160" y="3648"/>
            <a:chExt cx="272" cy="250"/>
          </a:xfrm>
        </p:grpSpPr>
        <p:sp>
          <p:nvSpPr>
            <p:cNvPr id="194679" name="Line 119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80" name="Text Box 120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</p:grpSp>
      <p:grpSp>
        <p:nvGrpSpPr>
          <p:cNvPr id="194681" name="Group 121"/>
          <p:cNvGrpSpPr>
            <a:grpSpLocks/>
          </p:cNvGrpSpPr>
          <p:nvPr/>
        </p:nvGrpSpPr>
        <p:grpSpPr bwMode="auto">
          <a:xfrm>
            <a:off x="3454400" y="6096000"/>
            <a:ext cx="431800" cy="396875"/>
            <a:chOff x="2160" y="3648"/>
            <a:chExt cx="272" cy="250"/>
          </a:xfrm>
        </p:grpSpPr>
        <p:sp>
          <p:nvSpPr>
            <p:cNvPr id="194682" name="Line 122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83" name="Text Box 123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</p:grpSp>
      <p:grpSp>
        <p:nvGrpSpPr>
          <p:cNvPr id="194684" name="Group 124"/>
          <p:cNvGrpSpPr>
            <a:grpSpLocks/>
          </p:cNvGrpSpPr>
          <p:nvPr/>
        </p:nvGrpSpPr>
        <p:grpSpPr bwMode="auto">
          <a:xfrm>
            <a:off x="2988072" y="6096000"/>
            <a:ext cx="431800" cy="396875"/>
            <a:chOff x="2160" y="3648"/>
            <a:chExt cx="272" cy="250"/>
          </a:xfrm>
        </p:grpSpPr>
        <p:sp>
          <p:nvSpPr>
            <p:cNvPr id="194685" name="Line 125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86" name="Text Box 126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 dirty="0"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</p:grpSp>
      <p:grpSp>
        <p:nvGrpSpPr>
          <p:cNvPr id="194687" name="Group 127"/>
          <p:cNvGrpSpPr>
            <a:grpSpLocks/>
          </p:cNvGrpSpPr>
          <p:nvPr/>
        </p:nvGrpSpPr>
        <p:grpSpPr bwMode="auto">
          <a:xfrm>
            <a:off x="3454400" y="6096000"/>
            <a:ext cx="431800" cy="396875"/>
            <a:chOff x="2160" y="3648"/>
            <a:chExt cx="272" cy="250"/>
          </a:xfrm>
        </p:grpSpPr>
        <p:sp>
          <p:nvSpPr>
            <p:cNvPr id="194688" name="Line 128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89" name="Text Box 129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0</a:t>
              </a:r>
            </a:p>
          </p:txBody>
        </p:sp>
      </p:grpSp>
      <p:grpSp>
        <p:nvGrpSpPr>
          <p:cNvPr id="194690" name="Group 130"/>
          <p:cNvGrpSpPr>
            <a:grpSpLocks/>
          </p:cNvGrpSpPr>
          <p:nvPr/>
        </p:nvGrpSpPr>
        <p:grpSpPr bwMode="auto">
          <a:xfrm>
            <a:off x="3911600" y="6096000"/>
            <a:ext cx="431800" cy="396875"/>
            <a:chOff x="2160" y="3648"/>
            <a:chExt cx="272" cy="250"/>
          </a:xfrm>
        </p:grpSpPr>
        <p:sp>
          <p:nvSpPr>
            <p:cNvPr id="194691" name="Line 131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92" name="Text Box 132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sp>
        <p:nvSpPr>
          <p:cNvPr id="194693" name="Text Box 133"/>
          <p:cNvSpPr txBox="1">
            <a:spLocks noChangeArrowheads="1"/>
          </p:cNvSpPr>
          <p:nvPr/>
        </p:nvSpPr>
        <p:spPr bwMode="auto">
          <a:xfrm>
            <a:off x="3276600" y="5699125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Arial" pitchFamily="34" charset="0"/>
                <a:ea typeface="宋体" pitchFamily="2" charset="-122"/>
              </a:rPr>
              <a:t>X</a:t>
            </a:r>
          </a:p>
        </p:txBody>
      </p:sp>
      <p:grpSp>
        <p:nvGrpSpPr>
          <p:cNvPr id="194694" name="Group 134"/>
          <p:cNvGrpSpPr>
            <a:grpSpLocks/>
          </p:cNvGrpSpPr>
          <p:nvPr/>
        </p:nvGrpSpPr>
        <p:grpSpPr bwMode="auto">
          <a:xfrm>
            <a:off x="4343400" y="6096000"/>
            <a:ext cx="431800" cy="396875"/>
            <a:chOff x="2160" y="3648"/>
            <a:chExt cx="272" cy="250"/>
          </a:xfrm>
        </p:grpSpPr>
        <p:sp>
          <p:nvSpPr>
            <p:cNvPr id="194695" name="Line 135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96" name="Text Box 136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194697" name="Group 137"/>
          <p:cNvGrpSpPr>
            <a:grpSpLocks/>
          </p:cNvGrpSpPr>
          <p:nvPr/>
        </p:nvGrpSpPr>
        <p:grpSpPr bwMode="auto">
          <a:xfrm>
            <a:off x="4826000" y="6096000"/>
            <a:ext cx="431800" cy="396875"/>
            <a:chOff x="2160" y="3648"/>
            <a:chExt cx="272" cy="250"/>
          </a:xfrm>
        </p:grpSpPr>
        <p:sp>
          <p:nvSpPr>
            <p:cNvPr id="194698" name="Line 138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99" name="Text Box 139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2</a:t>
              </a:r>
            </a:p>
          </p:txBody>
        </p:sp>
      </p:grpSp>
      <p:sp>
        <p:nvSpPr>
          <p:cNvPr id="194700" name="Text Box 140"/>
          <p:cNvSpPr txBox="1">
            <a:spLocks noChangeArrowheads="1"/>
          </p:cNvSpPr>
          <p:nvPr/>
        </p:nvSpPr>
        <p:spPr bwMode="auto">
          <a:xfrm>
            <a:off x="4141788" y="5699125"/>
            <a:ext cx="354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Arial" pitchFamily="34" charset="0"/>
                <a:ea typeface="宋体" pitchFamily="2" charset="-122"/>
              </a:rPr>
              <a:t>Y</a:t>
            </a:r>
          </a:p>
        </p:txBody>
      </p:sp>
      <p:grpSp>
        <p:nvGrpSpPr>
          <p:cNvPr id="194701" name="Group 141"/>
          <p:cNvGrpSpPr>
            <a:grpSpLocks/>
          </p:cNvGrpSpPr>
          <p:nvPr/>
        </p:nvGrpSpPr>
        <p:grpSpPr bwMode="auto">
          <a:xfrm>
            <a:off x="5283200" y="6096000"/>
            <a:ext cx="431800" cy="396875"/>
            <a:chOff x="2160" y="3648"/>
            <a:chExt cx="272" cy="250"/>
          </a:xfrm>
        </p:grpSpPr>
        <p:sp>
          <p:nvSpPr>
            <p:cNvPr id="194702" name="Line 142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703" name="Text Box 143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2</a:t>
              </a:r>
            </a:p>
          </p:txBody>
        </p:sp>
      </p:grpSp>
      <p:sp>
        <p:nvSpPr>
          <p:cNvPr id="194704" name="Text Box 144"/>
          <p:cNvSpPr txBox="1">
            <a:spLocks noChangeArrowheads="1"/>
          </p:cNvSpPr>
          <p:nvPr/>
        </p:nvSpPr>
        <p:spPr bwMode="auto">
          <a:xfrm>
            <a:off x="5105400" y="5699125"/>
            <a:ext cx="339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Arial" pitchFamily="34" charset="0"/>
                <a:ea typeface="宋体" pitchFamily="2" charset="-122"/>
              </a:rPr>
              <a:t>Z</a:t>
            </a:r>
          </a:p>
        </p:txBody>
      </p:sp>
      <p:grpSp>
        <p:nvGrpSpPr>
          <p:cNvPr id="194706" name="Group 146"/>
          <p:cNvGrpSpPr>
            <a:grpSpLocks/>
          </p:cNvGrpSpPr>
          <p:nvPr/>
        </p:nvGrpSpPr>
        <p:grpSpPr bwMode="auto">
          <a:xfrm>
            <a:off x="4826000" y="6096000"/>
            <a:ext cx="431800" cy="396875"/>
            <a:chOff x="2160" y="3648"/>
            <a:chExt cx="272" cy="250"/>
          </a:xfrm>
        </p:grpSpPr>
        <p:sp>
          <p:nvSpPr>
            <p:cNvPr id="194707" name="Line 147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708" name="Text Box 148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</p:grpSp>
      <p:grpSp>
        <p:nvGrpSpPr>
          <p:cNvPr id="194709" name="Group 149"/>
          <p:cNvGrpSpPr>
            <a:grpSpLocks/>
          </p:cNvGrpSpPr>
          <p:nvPr/>
        </p:nvGrpSpPr>
        <p:grpSpPr bwMode="auto">
          <a:xfrm>
            <a:off x="4343400" y="6096000"/>
            <a:ext cx="431800" cy="396875"/>
            <a:chOff x="2160" y="3648"/>
            <a:chExt cx="272" cy="260"/>
          </a:xfrm>
        </p:grpSpPr>
        <p:sp>
          <p:nvSpPr>
            <p:cNvPr id="194710" name="Line 150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711" name="Text Box 151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</p:grpSp>
      <p:grpSp>
        <p:nvGrpSpPr>
          <p:cNvPr id="194712" name="Group 152"/>
          <p:cNvGrpSpPr>
            <a:grpSpLocks/>
          </p:cNvGrpSpPr>
          <p:nvPr/>
        </p:nvGrpSpPr>
        <p:grpSpPr bwMode="auto">
          <a:xfrm>
            <a:off x="3911600" y="6096000"/>
            <a:ext cx="431800" cy="396875"/>
            <a:chOff x="2160" y="3648"/>
            <a:chExt cx="272" cy="260"/>
          </a:xfrm>
        </p:grpSpPr>
        <p:sp>
          <p:nvSpPr>
            <p:cNvPr id="194713" name="Line 153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714" name="Text Box 154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</p:grpSp>
      <p:grpSp>
        <p:nvGrpSpPr>
          <p:cNvPr id="194715" name="Group 155"/>
          <p:cNvGrpSpPr>
            <a:grpSpLocks/>
          </p:cNvGrpSpPr>
          <p:nvPr/>
        </p:nvGrpSpPr>
        <p:grpSpPr bwMode="auto">
          <a:xfrm>
            <a:off x="3454400" y="6096000"/>
            <a:ext cx="431800" cy="396875"/>
            <a:chOff x="2160" y="3648"/>
            <a:chExt cx="272" cy="260"/>
          </a:xfrm>
        </p:grpSpPr>
        <p:sp>
          <p:nvSpPr>
            <p:cNvPr id="194716" name="Line 156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717" name="Text Box 157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</p:grpSp>
      <p:grpSp>
        <p:nvGrpSpPr>
          <p:cNvPr id="194718" name="Group 158"/>
          <p:cNvGrpSpPr>
            <a:grpSpLocks/>
          </p:cNvGrpSpPr>
          <p:nvPr/>
        </p:nvGrpSpPr>
        <p:grpSpPr bwMode="auto">
          <a:xfrm>
            <a:off x="3911600" y="6096000"/>
            <a:ext cx="431800" cy="396875"/>
            <a:chOff x="2160" y="3648"/>
            <a:chExt cx="272" cy="260"/>
          </a:xfrm>
        </p:grpSpPr>
        <p:sp>
          <p:nvSpPr>
            <p:cNvPr id="194719" name="Line 159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720" name="Text Box 160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0</a:t>
              </a:r>
            </a:p>
          </p:txBody>
        </p:sp>
      </p:grpSp>
      <p:grpSp>
        <p:nvGrpSpPr>
          <p:cNvPr id="194724" name="Group 164"/>
          <p:cNvGrpSpPr>
            <a:grpSpLocks/>
          </p:cNvGrpSpPr>
          <p:nvPr/>
        </p:nvGrpSpPr>
        <p:grpSpPr bwMode="auto">
          <a:xfrm>
            <a:off x="4343400" y="6096000"/>
            <a:ext cx="431800" cy="396875"/>
            <a:chOff x="2160" y="3648"/>
            <a:chExt cx="272" cy="260"/>
          </a:xfrm>
        </p:grpSpPr>
        <p:sp>
          <p:nvSpPr>
            <p:cNvPr id="194725" name="Line 165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726" name="Text Box 166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4</a:t>
              </a:r>
            </a:p>
          </p:txBody>
        </p:sp>
      </p:grpSp>
      <p:grpSp>
        <p:nvGrpSpPr>
          <p:cNvPr id="194727" name="Group 167"/>
          <p:cNvGrpSpPr>
            <a:grpSpLocks/>
          </p:cNvGrpSpPr>
          <p:nvPr/>
        </p:nvGrpSpPr>
        <p:grpSpPr bwMode="auto">
          <a:xfrm>
            <a:off x="4826000" y="6096000"/>
            <a:ext cx="431800" cy="396875"/>
            <a:chOff x="2160" y="3648"/>
            <a:chExt cx="272" cy="260"/>
          </a:xfrm>
        </p:grpSpPr>
        <p:sp>
          <p:nvSpPr>
            <p:cNvPr id="194728" name="Line 168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729" name="Text Box 169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4</a:t>
              </a:r>
            </a:p>
          </p:txBody>
        </p:sp>
      </p:grpSp>
      <p:grpSp>
        <p:nvGrpSpPr>
          <p:cNvPr id="194730" name="Group 170"/>
          <p:cNvGrpSpPr>
            <a:grpSpLocks/>
          </p:cNvGrpSpPr>
          <p:nvPr/>
        </p:nvGrpSpPr>
        <p:grpSpPr bwMode="auto">
          <a:xfrm>
            <a:off x="5283200" y="6096000"/>
            <a:ext cx="431800" cy="396875"/>
            <a:chOff x="2160" y="3648"/>
            <a:chExt cx="272" cy="260"/>
          </a:xfrm>
        </p:grpSpPr>
        <p:sp>
          <p:nvSpPr>
            <p:cNvPr id="194731" name="Line 171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732" name="Text Box 172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5</a:t>
              </a:r>
            </a:p>
          </p:txBody>
        </p:sp>
      </p:grpSp>
      <p:grpSp>
        <p:nvGrpSpPr>
          <p:cNvPr id="194733" name="Group 173"/>
          <p:cNvGrpSpPr>
            <a:grpSpLocks/>
          </p:cNvGrpSpPr>
          <p:nvPr/>
        </p:nvGrpSpPr>
        <p:grpSpPr bwMode="auto">
          <a:xfrm>
            <a:off x="5740400" y="6096000"/>
            <a:ext cx="431800" cy="396875"/>
            <a:chOff x="2160" y="3648"/>
            <a:chExt cx="272" cy="260"/>
          </a:xfrm>
        </p:grpSpPr>
        <p:sp>
          <p:nvSpPr>
            <p:cNvPr id="194734" name="Line 174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735" name="Text Box 175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5</a:t>
              </a:r>
            </a:p>
          </p:txBody>
        </p:sp>
      </p:grpSp>
      <p:grpSp>
        <p:nvGrpSpPr>
          <p:cNvPr id="194736" name="Group 176"/>
          <p:cNvGrpSpPr>
            <a:grpSpLocks/>
          </p:cNvGrpSpPr>
          <p:nvPr/>
        </p:nvGrpSpPr>
        <p:grpSpPr bwMode="auto">
          <a:xfrm>
            <a:off x="6197600" y="6096000"/>
            <a:ext cx="431800" cy="396875"/>
            <a:chOff x="2160" y="3648"/>
            <a:chExt cx="272" cy="260"/>
          </a:xfrm>
        </p:grpSpPr>
        <p:sp>
          <p:nvSpPr>
            <p:cNvPr id="194737" name="Line 177"/>
            <p:cNvSpPr>
              <a:spLocks noChangeShapeType="1"/>
            </p:cNvSpPr>
            <p:nvPr/>
          </p:nvSpPr>
          <p:spPr bwMode="auto">
            <a:xfrm flipV="1">
              <a:off x="2160" y="3648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738" name="Text Box 178"/>
            <p:cNvSpPr txBox="1">
              <a:spLocks noChangeArrowheads="1"/>
            </p:cNvSpPr>
            <p:nvPr/>
          </p:nvSpPr>
          <p:spPr bwMode="auto">
            <a:xfrm>
              <a:off x="2160" y="3648"/>
              <a:ext cx="272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宋体" pitchFamily="2" charset="-122"/>
                </a:rPr>
                <a:t>q</a:t>
              </a:r>
              <a:r>
                <a:rPr lang="en-US" altLang="zh-CN" baseline="-25000">
                  <a:latin typeface="Arial" pitchFamily="34" charset="0"/>
                  <a:ea typeface="宋体" pitchFamily="2" charset="-122"/>
                </a:rPr>
                <a:t>6</a:t>
              </a:r>
            </a:p>
          </p:txBody>
        </p:sp>
      </p:grpSp>
      <p:sp>
        <p:nvSpPr>
          <p:cNvPr id="194739" name="Text Box 179"/>
          <p:cNvSpPr txBox="1">
            <a:spLocks noChangeArrowheads="1"/>
          </p:cNvSpPr>
          <p:nvPr/>
        </p:nvSpPr>
        <p:spPr bwMode="auto">
          <a:xfrm>
            <a:off x="5334000" y="4191000"/>
            <a:ext cx="3352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该图灵机接受的语言为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L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= 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0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n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1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n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2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n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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n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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1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.</a:t>
            </a:r>
          </a:p>
        </p:txBody>
      </p:sp>
      <p:sp>
        <p:nvSpPr>
          <p:cNvPr id="194740" name="Rectangle 180"/>
          <p:cNvSpPr>
            <a:spLocks noChangeArrowheads="1"/>
          </p:cNvSpPr>
          <p:nvPr/>
        </p:nvSpPr>
        <p:spPr bwMode="auto">
          <a:xfrm>
            <a:off x="1492250" y="195263"/>
            <a:ext cx="4756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图灵机的概念与定义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D4C0F2A3-F93B-CF4A-A76E-80128EAF56B6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05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94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94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4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4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4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9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9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94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7" dur="500"/>
                                        <p:tgtEl>
                                          <p:spTgt spid="194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56" grpId="0" autoUpdateAnimBg="0"/>
      <p:bldP spid="194664" grpId="0" autoUpdateAnimBg="0"/>
      <p:bldP spid="194674" grpId="0" autoUpdateAnimBg="0"/>
      <p:bldP spid="194693" grpId="0" autoUpdateAnimBg="0"/>
      <p:bldP spid="194700" grpId="0" autoUpdateAnimBg="0"/>
      <p:bldP spid="194704" grpId="0" autoUpdateAnimBg="0"/>
      <p:bldP spid="194739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50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F6B977-A666-194D-A045-B6807F28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97"/>
          <a:stretch/>
        </p:blipFill>
        <p:spPr>
          <a:xfrm>
            <a:off x="611560" y="1556793"/>
            <a:ext cx="8236831" cy="13681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14EA48-7A3E-2B4A-9915-7CB52BE43539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5F28F-C698-804D-AC22-18C2870AB764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CDAAAC-DF28-504E-8CED-331E1A1E4DD5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C093ED-9B57-A84E-A62E-079A25E29EDF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53F736-D8AD-8E4A-9936-E755D903910D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C55760-792E-DF4B-923C-C55D13F787A3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DD00F5-DBE3-D94F-A7AB-8266375EC42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D00861-5708-DA4B-AF93-5948437E2F96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7AB874C-EBB1-7141-873D-0F6CE503157D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69BD56B-A1DD-5741-B6E7-2BF125E3A88B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B65F20D-52D3-DC45-A943-17C88C3C842D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53C3E79-2EF3-1941-9C08-8CE6839A9712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B863CB1-17AA-0F43-95AC-6EBDC545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86574B-7584-9343-A6FE-0441F9DC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AE22E0-3A20-0A41-8E1A-C17D640D4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9BC833-5AE3-554C-9D0C-60A36EF28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24D4863-5AF3-F74C-A627-868B9732E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9696" y="4077693"/>
            <a:ext cx="203200" cy="3175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A7A58F3-EE4D-944A-85D1-121750E76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216" y="4079494"/>
            <a:ext cx="203200" cy="317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C657974-936F-9E46-B94D-E432538F0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84043"/>
            <a:ext cx="152400" cy="3048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6C504B1-3CE3-274B-B7E5-526CCEE5E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856" y="4077693"/>
            <a:ext cx="152400" cy="304800"/>
          </a:xfrm>
          <a:prstGeom prst="rect">
            <a:avLst/>
          </a:prstGeom>
        </p:spPr>
      </p:pic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FB8A12-951A-EE4F-9278-EC86600FC7AC}"/>
              </a:ext>
            </a:extLst>
          </p:cNvPr>
          <p:cNvCxnSpPr/>
          <p:nvPr/>
        </p:nvCxnSpPr>
        <p:spPr bwMode="auto">
          <a:xfrm flipV="1">
            <a:off x="363589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8DDCB7D1-67E0-594B-8EB3-8E9D8923F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B74F475-7D84-B047-AB2E-533B6017FD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3140" y="4084043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79812"/>
      </p:ext>
    </p:extLst>
  </p:cSld>
  <p:clrMapOvr>
    <a:masterClrMapping/>
  </p:clrMapOvr>
  <p:transition spd="med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51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F6B977-A666-194D-A045-B6807F28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97"/>
          <a:stretch/>
        </p:blipFill>
        <p:spPr>
          <a:xfrm>
            <a:off x="611560" y="1556793"/>
            <a:ext cx="8236831" cy="13681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14EA48-7A3E-2B4A-9915-7CB52BE43539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5F28F-C698-804D-AC22-18C2870AB764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CDAAAC-DF28-504E-8CED-331E1A1E4DD5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C093ED-9B57-A84E-A62E-079A25E29EDF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53F736-D8AD-8E4A-9936-E755D903910D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C55760-792E-DF4B-923C-C55D13F787A3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DD00F5-DBE3-D94F-A7AB-8266375EC42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D00861-5708-DA4B-AF93-5948437E2F96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7AB874C-EBB1-7141-873D-0F6CE503157D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69BD56B-A1DD-5741-B6E7-2BF125E3A88B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B65F20D-52D3-DC45-A943-17C88C3C842D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53C3E79-2EF3-1941-9C08-8CE6839A9712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B863CB1-17AA-0F43-95AC-6EBDC545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86574B-7584-9343-A6FE-0441F9DC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AE22E0-3A20-0A41-8E1A-C17D640D4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9BC833-5AE3-554C-9D0C-60A36EF28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24D4863-5AF3-F74C-A627-868B9732E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9696" y="4077693"/>
            <a:ext cx="203200" cy="3175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A7A58F3-EE4D-944A-85D1-121750E76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216" y="4079494"/>
            <a:ext cx="203200" cy="317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C657974-936F-9E46-B94D-E432538F0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84043"/>
            <a:ext cx="152400" cy="3048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6C504B1-3CE3-274B-B7E5-526CCEE5E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856" y="4077693"/>
            <a:ext cx="152400" cy="304800"/>
          </a:xfrm>
          <a:prstGeom prst="rect">
            <a:avLst/>
          </a:prstGeom>
        </p:spPr>
      </p:pic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FB8A12-951A-EE4F-9278-EC86600FC7AC}"/>
              </a:ext>
            </a:extLst>
          </p:cNvPr>
          <p:cNvCxnSpPr/>
          <p:nvPr/>
        </p:nvCxnSpPr>
        <p:spPr bwMode="auto">
          <a:xfrm flipV="1">
            <a:off x="291581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8DDCB7D1-67E0-594B-8EB3-8E9D8923F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B74F475-7D84-B047-AB2E-533B6017FD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3140" y="4084043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85476"/>
      </p:ext>
    </p:extLst>
  </p:cSld>
  <p:clrMapOvr>
    <a:masterClrMapping/>
  </p:clrMapOvr>
  <p:transition spd="med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52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F6B977-A666-194D-A045-B6807F28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97"/>
          <a:stretch/>
        </p:blipFill>
        <p:spPr>
          <a:xfrm>
            <a:off x="611560" y="1556793"/>
            <a:ext cx="8236831" cy="13681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14EA48-7A3E-2B4A-9915-7CB52BE43539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5F28F-C698-804D-AC22-18C2870AB764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CDAAAC-DF28-504E-8CED-331E1A1E4DD5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C093ED-9B57-A84E-A62E-079A25E29EDF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53F736-D8AD-8E4A-9936-E755D903910D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C55760-792E-DF4B-923C-C55D13F787A3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DD00F5-DBE3-D94F-A7AB-8266375EC42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D00861-5708-DA4B-AF93-5948437E2F96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7AB874C-EBB1-7141-873D-0F6CE503157D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69BD56B-A1DD-5741-B6E7-2BF125E3A88B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B65F20D-52D3-DC45-A943-17C88C3C842D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53C3E79-2EF3-1941-9C08-8CE6839A9712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B863CB1-17AA-0F43-95AC-6EBDC545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86574B-7584-9343-A6FE-0441F9DC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AE22E0-3A20-0A41-8E1A-C17D640D4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9BC833-5AE3-554C-9D0C-60A36EF28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24D4863-5AF3-F74C-A627-868B9732E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9696" y="4077693"/>
            <a:ext cx="203200" cy="3175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A7A58F3-EE4D-944A-85D1-121750E76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216" y="4079494"/>
            <a:ext cx="203200" cy="317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C657974-936F-9E46-B94D-E432538F0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84043"/>
            <a:ext cx="152400" cy="3048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6C504B1-3CE3-274B-B7E5-526CCEE5E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856" y="4077693"/>
            <a:ext cx="152400" cy="304800"/>
          </a:xfrm>
          <a:prstGeom prst="rect">
            <a:avLst/>
          </a:prstGeom>
        </p:spPr>
      </p:pic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FB8A12-951A-EE4F-9278-EC86600FC7AC}"/>
              </a:ext>
            </a:extLst>
          </p:cNvPr>
          <p:cNvCxnSpPr/>
          <p:nvPr/>
        </p:nvCxnSpPr>
        <p:spPr bwMode="auto">
          <a:xfrm flipV="1">
            <a:off x="363589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8DDCB7D1-67E0-594B-8EB3-8E9D8923F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B74F475-7D84-B047-AB2E-533B6017FD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3140" y="4084043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25569"/>
      </p:ext>
    </p:extLst>
  </p:cSld>
  <p:clrMapOvr>
    <a:masterClrMapping/>
  </p:clrMapOvr>
  <p:transition spd="med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53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F6B977-A666-194D-A045-B6807F28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97"/>
          <a:stretch/>
        </p:blipFill>
        <p:spPr>
          <a:xfrm>
            <a:off x="611560" y="1556793"/>
            <a:ext cx="8236831" cy="13681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14EA48-7A3E-2B4A-9915-7CB52BE43539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5F28F-C698-804D-AC22-18C2870AB764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CDAAAC-DF28-504E-8CED-331E1A1E4DD5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C093ED-9B57-A84E-A62E-079A25E29EDF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53F736-D8AD-8E4A-9936-E755D903910D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C55760-792E-DF4B-923C-C55D13F787A3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DD00F5-DBE3-D94F-A7AB-8266375EC42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D00861-5708-DA4B-AF93-5948437E2F96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7AB874C-EBB1-7141-873D-0F6CE503157D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69BD56B-A1DD-5741-B6E7-2BF125E3A88B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B65F20D-52D3-DC45-A943-17C88C3C842D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53C3E79-2EF3-1941-9C08-8CE6839A9712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B863CB1-17AA-0F43-95AC-6EBDC545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86574B-7584-9343-A6FE-0441F9DC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AE22E0-3A20-0A41-8E1A-C17D640D4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9BC833-5AE3-554C-9D0C-60A36EF28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A7A58F3-EE4D-944A-85D1-121750E76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216" y="4079494"/>
            <a:ext cx="203200" cy="317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C657974-936F-9E46-B94D-E432538F0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84043"/>
            <a:ext cx="152400" cy="3048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6C504B1-3CE3-274B-B7E5-526CCEE5E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856" y="4077693"/>
            <a:ext cx="152400" cy="304800"/>
          </a:xfrm>
          <a:prstGeom prst="rect">
            <a:avLst/>
          </a:prstGeom>
        </p:spPr>
      </p:pic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FB8A12-951A-EE4F-9278-EC86600FC7AC}"/>
              </a:ext>
            </a:extLst>
          </p:cNvPr>
          <p:cNvCxnSpPr/>
          <p:nvPr/>
        </p:nvCxnSpPr>
        <p:spPr bwMode="auto">
          <a:xfrm flipV="1">
            <a:off x="435597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8DDCB7D1-67E0-594B-8EB3-8E9D8923F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B74F475-7D84-B047-AB2E-533B6017FD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3140" y="4084043"/>
            <a:ext cx="3429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AFAA23C-E028-744D-8215-7D776A780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2260" y="4077693"/>
            <a:ext cx="393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5229"/>
      </p:ext>
    </p:extLst>
  </p:cSld>
  <p:clrMapOvr>
    <a:masterClrMapping/>
  </p:clrMapOvr>
  <p:transition spd="med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54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F6B977-A666-194D-A045-B6807F28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97"/>
          <a:stretch/>
        </p:blipFill>
        <p:spPr>
          <a:xfrm>
            <a:off x="611560" y="1556793"/>
            <a:ext cx="8236831" cy="13681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14EA48-7A3E-2B4A-9915-7CB52BE43539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5F28F-C698-804D-AC22-18C2870AB764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CDAAAC-DF28-504E-8CED-331E1A1E4DD5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C093ED-9B57-A84E-A62E-079A25E29EDF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53F736-D8AD-8E4A-9936-E755D903910D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C55760-792E-DF4B-923C-C55D13F787A3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DD00F5-DBE3-D94F-A7AB-8266375EC42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D00861-5708-DA4B-AF93-5948437E2F96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7AB874C-EBB1-7141-873D-0F6CE503157D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69BD56B-A1DD-5741-B6E7-2BF125E3A88B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B65F20D-52D3-DC45-A943-17C88C3C842D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53C3E79-2EF3-1941-9C08-8CE6839A9712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B863CB1-17AA-0F43-95AC-6EBDC545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86574B-7584-9343-A6FE-0441F9DC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AE22E0-3A20-0A41-8E1A-C17D640D4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9BC833-5AE3-554C-9D0C-60A36EF28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A7A58F3-EE4D-944A-85D1-121750E76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216" y="4079494"/>
            <a:ext cx="203200" cy="317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C657974-936F-9E46-B94D-E432538F0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84043"/>
            <a:ext cx="152400" cy="3048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6C504B1-3CE3-274B-B7E5-526CCEE5E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856" y="4077693"/>
            <a:ext cx="152400" cy="304800"/>
          </a:xfrm>
          <a:prstGeom prst="rect">
            <a:avLst/>
          </a:prstGeom>
        </p:spPr>
      </p:pic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FB8A12-951A-EE4F-9278-EC86600FC7AC}"/>
              </a:ext>
            </a:extLst>
          </p:cNvPr>
          <p:cNvCxnSpPr/>
          <p:nvPr/>
        </p:nvCxnSpPr>
        <p:spPr bwMode="auto">
          <a:xfrm flipV="1">
            <a:off x="507605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8DDCB7D1-67E0-594B-8EB3-8E9D8923F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B74F475-7D84-B047-AB2E-533B6017FD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3140" y="4084043"/>
            <a:ext cx="3429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AFAA23C-E028-744D-8215-7D776A780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2260" y="4077693"/>
            <a:ext cx="393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55338"/>
      </p:ext>
    </p:extLst>
  </p:cSld>
  <p:clrMapOvr>
    <a:masterClrMapping/>
  </p:clrMapOvr>
  <p:transition spd="med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55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F6B977-A666-194D-A045-B6807F28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97"/>
          <a:stretch/>
        </p:blipFill>
        <p:spPr>
          <a:xfrm>
            <a:off x="611560" y="1556793"/>
            <a:ext cx="8236831" cy="13681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14EA48-7A3E-2B4A-9915-7CB52BE43539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5F28F-C698-804D-AC22-18C2870AB764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CDAAAC-DF28-504E-8CED-331E1A1E4DD5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C093ED-9B57-A84E-A62E-079A25E29EDF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53F736-D8AD-8E4A-9936-E755D903910D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C55760-792E-DF4B-923C-C55D13F787A3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DD00F5-DBE3-D94F-A7AB-8266375EC42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D00861-5708-DA4B-AF93-5948437E2F96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7AB874C-EBB1-7141-873D-0F6CE503157D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69BD56B-A1DD-5741-B6E7-2BF125E3A88B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B65F20D-52D3-DC45-A943-17C88C3C842D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53C3E79-2EF3-1941-9C08-8CE6839A9712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B863CB1-17AA-0F43-95AC-6EBDC545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86574B-7584-9343-A6FE-0441F9DC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AE22E0-3A20-0A41-8E1A-C17D640D4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9BC833-5AE3-554C-9D0C-60A36EF28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A7A58F3-EE4D-944A-85D1-121750E76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216" y="4079494"/>
            <a:ext cx="203200" cy="317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C657974-936F-9E46-B94D-E432538F0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84043"/>
            <a:ext cx="152400" cy="304800"/>
          </a:xfrm>
          <a:prstGeom prst="rect">
            <a:avLst/>
          </a:prstGeom>
        </p:spPr>
      </p:pic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FB8A12-951A-EE4F-9278-EC86600FC7AC}"/>
              </a:ext>
            </a:extLst>
          </p:cNvPr>
          <p:cNvCxnSpPr/>
          <p:nvPr/>
        </p:nvCxnSpPr>
        <p:spPr bwMode="auto">
          <a:xfrm flipV="1">
            <a:off x="435597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8DDCB7D1-67E0-594B-8EB3-8E9D8923F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B74F475-7D84-B047-AB2E-533B6017FD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3140" y="4084043"/>
            <a:ext cx="3429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AFAA23C-E028-744D-8215-7D776A780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2260" y="4077693"/>
            <a:ext cx="3937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05657EB-2F76-9244-B5C8-E4FFC17DC0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2198" y="4087691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5451"/>
      </p:ext>
    </p:extLst>
  </p:cSld>
  <p:clrMapOvr>
    <a:masterClrMapping/>
  </p:clrMapOvr>
  <p:transition spd="med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56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F6B977-A666-194D-A045-B6807F28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97"/>
          <a:stretch/>
        </p:blipFill>
        <p:spPr>
          <a:xfrm>
            <a:off x="611560" y="1556793"/>
            <a:ext cx="8236831" cy="13681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14EA48-7A3E-2B4A-9915-7CB52BE43539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5F28F-C698-804D-AC22-18C2870AB764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CDAAAC-DF28-504E-8CED-331E1A1E4DD5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C093ED-9B57-A84E-A62E-079A25E29EDF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53F736-D8AD-8E4A-9936-E755D903910D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C55760-792E-DF4B-923C-C55D13F787A3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DD00F5-DBE3-D94F-A7AB-8266375EC42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D00861-5708-DA4B-AF93-5948437E2F96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7AB874C-EBB1-7141-873D-0F6CE503157D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69BD56B-A1DD-5741-B6E7-2BF125E3A88B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B65F20D-52D3-DC45-A943-17C88C3C842D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53C3E79-2EF3-1941-9C08-8CE6839A9712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B863CB1-17AA-0F43-95AC-6EBDC545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86574B-7584-9343-A6FE-0441F9DC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AE22E0-3A20-0A41-8E1A-C17D640D4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9BC833-5AE3-554C-9D0C-60A36EF28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A7A58F3-EE4D-944A-85D1-121750E76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216" y="4079494"/>
            <a:ext cx="203200" cy="317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C657974-936F-9E46-B94D-E432538F0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84043"/>
            <a:ext cx="152400" cy="304800"/>
          </a:xfrm>
          <a:prstGeom prst="rect">
            <a:avLst/>
          </a:prstGeom>
        </p:spPr>
      </p:pic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FB8A12-951A-EE4F-9278-EC86600FC7AC}"/>
              </a:ext>
            </a:extLst>
          </p:cNvPr>
          <p:cNvCxnSpPr/>
          <p:nvPr/>
        </p:nvCxnSpPr>
        <p:spPr bwMode="auto">
          <a:xfrm flipV="1">
            <a:off x="363589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8DDCB7D1-67E0-594B-8EB3-8E9D8923F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B74F475-7D84-B047-AB2E-533B6017FD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3140" y="4084043"/>
            <a:ext cx="3429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AFAA23C-E028-744D-8215-7D776A780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2260" y="4077693"/>
            <a:ext cx="3937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05657EB-2F76-9244-B5C8-E4FFC17DC0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2198" y="4087691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77292"/>
      </p:ext>
    </p:extLst>
  </p:cSld>
  <p:clrMapOvr>
    <a:masterClrMapping/>
  </p:clrMapOvr>
  <p:transition spd="med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57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F6B977-A666-194D-A045-B6807F28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97"/>
          <a:stretch/>
        </p:blipFill>
        <p:spPr>
          <a:xfrm>
            <a:off x="611560" y="1556793"/>
            <a:ext cx="8236831" cy="13681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14EA48-7A3E-2B4A-9915-7CB52BE43539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5F28F-C698-804D-AC22-18C2870AB764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CDAAAC-DF28-504E-8CED-331E1A1E4DD5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C093ED-9B57-A84E-A62E-079A25E29EDF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53F736-D8AD-8E4A-9936-E755D903910D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C55760-792E-DF4B-923C-C55D13F787A3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DD00F5-DBE3-D94F-A7AB-8266375EC42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D00861-5708-DA4B-AF93-5948437E2F96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7AB874C-EBB1-7141-873D-0F6CE503157D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69BD56B-A1DD-5741-B6E7-2BF125E3A88B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B65F20D-52D3-DC45-A943-17C88C3C842D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53C3E79-2EF3-1941-9C08-8CE6839A9712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B863CB1-17AA-0F43-95AC-6EBDC545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86574B-7584-9343-A6FE-0441F9DC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AE22E0-3A20-0A41-8E1A-C17D640D4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9BC833-5AE3-554C-9D0C-60A36EF28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A7A58F3-EE4D-944A-85D1-121750E76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216" y="4079494"/>
            <a:ext cx="203200" cy="317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C657974-936F-9E46-B94D-E432538F0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84043"/>
            <a:ext cx="152400" cy="304800"/>
          </a:xfrm>
          <a:prstGeom prst="rect">
            <a:avLst/>
          </a:prstGeom>
        </p:spPr>
      </p:pic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FB8A12-951A-EE4F-9278-EC86600FC7AC}"/>
              </a:ext>
            </a:extLst>
          </p:cNvPr>
          <p:cNvCxnSpPr/>
          <p:nvPr/>
        </p:nvCxnSpPr>
        <p:spPr bwMode="auto">
          <a:xfrm flipV="1">
            <a:off x="435597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8DDCB7D1-67E0-594B-8EB3-8E9D8923F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B74F475-7D84-B047-AB2E-533B6017FD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3140" y="4084043"/>
            <a:ext cx="3429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AFAA23C-E028-744D-8215-7D776A780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2260" y="4077693"/>
            <a:ext cx="3937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05657EB-2F76-9244-B5C8-E4FFC17DC0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2198" y="4087691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57507"/>
      </p:ext>
    </p:extLst>
  </p:cSld>
  <p:clrMapOvr>
    <a:masterClrMapping/>
  </p:clrMapOvr>
  <p:transition spd="med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58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F6B977-A666-194D-A045-B6807F28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97"/>
          <a:stretch/>
        </p:blipFill>
        <p:spPr>
          <a:xfrm>
            <a:off x="611560" y="1556793"/>
            <a:ext cx="8236831" cy="13681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14EA48-7A3E-2B4A-9915-7CB52BE43539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5F28F-C698-804D-AC22-18C2870AB764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CDAAAC-DF28-504E-8CED-331E1A1E4DD5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C093ED-9B57-A84E-A62E-079A25E29EDF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53F736-D8AD-8E4A-9936-E755D903910D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C55760-792E-DF4B-923C-C55D13F787A3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DD00F5-DBE3-D94F-A7AB-8266375EC42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D00861-5708-DA4B-AF93-5948437E2F96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7AB874C-EBB1-7141-873D-0F6CE503157D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69BD56B-A1DD-5741-B6E7-2BF125E3A88B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B65F20D-52D3-DC45-A943-17C88C3C842D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53C3E79-2EF3-1941-9C08-8CE6839A9712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B863CB1-17AA-0F43-95AC-6EBDC545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86574B-7584-9343-A6FE-0441F9DC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AE22E0-3A20-0A41-8E1A-C17D640D4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9BC833-5AE3-554C-9D0C-60A36EF28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A7A58F3-EE4D-944A-85D1-121750E76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216" y="4079494"/>
            <a:ext cx="203200" cy="317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C657974-936F-9E46-B94D-E432538F0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936" y="4084043"/>
            <a:ext cx="152400" cy="304800"/>
          </a:xfrm>
          <a:prstGeom prst="rect">
            <a:avLst/>
          </a:prstGeom>
        </p:spPr>
      </p:pic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FB8A12-951A-EE4F-9278-EC86600FC7AC}"/>
              </a:ext>
            </a:extLst>
          </p:cNvPr>
          <p:cNvCxnSpPr/>
          <p:nvPr/>
        </p:nvCxnSpPr>
        <p:spPr bwMode="auto">
          <a:xfrm flipV="1">
            <a:off x="507605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8DDCB7D1-67E0-594B-8EB3-8E9D8923F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B74F475-7D84-B047-AB2E-533B6017FD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3140" y="4084043"/>
            <a:ext cx="3429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AFAA23C-E028-744D-8215-7D776A780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2260" y="4077693"/>
            <a:ext cx="3937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05657EB-2F76-9244-B5C8-E4FFC17DC0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2198" y="4087691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66324"/>
      </p:ext>
    </p:extLst>
  </p:cSld>
  <p:clrMapOvr>
    <a:masterClrMapping/>
  </p:clrMapOvr>
  <p:transition spd="med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59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F6B977-A666-194D-A045-B6807F28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97"/>
          <a:stretch/>
        </p:blipFill>
        <p:spPr>
          <a:xfrm>
            <a:off x="611560" y="1556793"/>
            <a:ext cx="8236831" cy="13681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14EA48-7A3E-2B4A-9915-7CB52BE43539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5F28F-C698-804D-AC22-18C2870AB764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CDAAAC-DF28-504E-8CED-331E1A1E4DD5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C093ED-9B57-A84E-A62E-079A25E29EDF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53F736-D8AD-8E4A-9936-E755D903910D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C55760-792E-DF4B-923C-C55D13F787A3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DD00F5-DBE3-D94F-A7AB-8266375EC42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D00861-5708-DA4B-AF93-5948437E2F96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7AB874C-EBB1-7141-873D-0F6CE503157D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69BD56B-A1DD-5741-B6E7-2BF125E3A88B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B65F20D-52D3-DC45-A943-17C88C3C842D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53C3E79-2EF3-1941-9C08-8CE6839A9712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B863CB1-17AA-0F43-95AC-6EBDC545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86574B-7584-9343-A6FE-0441F9DC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AE22E0-3A20-0A41-8E1A-C17D640D4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9BC833-5AE3-554C-9D0C-60A36EF28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A7A58F3-EE4D-944A-85D1-121750E76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216" y="4079494"/>
            <a:ext cx="203200" cy="317500"/>
          </a:xfrm>
          <a:prstGeom prst="rect">
            <a:avLst/>
          </a:prstGeom>
        </p:spPr>
      </p:pic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FB8A12-951A-EE4F-9278-EC86600FC7AC}"/>
              </a:ext>
            </a:extLst>
          </p:cNvPr>
          <p:cNvCxnSpPr/>
          <p:nvPr/>
        </p:nvCxnSpPr>
        <p:spPr bwMode="auto">
          <a:xfrm flipV="1">
            <a:off x="579613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8DDCB7D1-67E0-594B-8EB3-8E9D8923F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B74F475-7D84-B047-AB2E-533B6017F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140" y="4084043"/>
            <a:ext cx="3429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AFAA23C-E028-744D-8215-7D776A780A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2260" y="4077693"/>
            <a:ext cx="3937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05657EB-2F76-9244-B5C8-E4FFC17DC0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2198" y="4087691"/>
            <a:ext cx="342900" cy="3175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0A6D933-5993-D745-920E-8B8465F5A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7928" y="4084043"/>
            <a:ext cx="393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65678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17" name="Text Box 133"/>
          <p:cNvSpPr txBox="1">
            <a:spLocks noChangeArrowheads="1"/>
          </p:cNvSpPr>
          <p:nvPr/>
        </p:nvSpPr>
        <p:spPr bwMode="auto">
          <a:xfrm>
            <a:off x="1066800" y="2362200"/>
            <a:ext cx="289560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 i="0" dirty="0">
                <a:latin typeface="Arial" pitchFamily="34" charset="0"/>
              </a:rPr>
              <a:t> </a:t>
            </a:r>
            <a:r>
              <a:rPr lang="zh-CN" altLang="en-US" sz="2400" i="0" dirty="0">
                <a:latin typeface="Arial" pitchFamily="34" charset="0"/>
              </a:rPr>
              <a:t>有限状态集</a:t>
            </a:r>
            <a:endParaRPr lang="zh-CN" altLang="en-US" sz="2400" baseline="-25000" dirty="0">
              <a:latin typeface="Arial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zh-CN" altLang="en-US" sz="800" i="0" dirty="0">
                <a:latin typeface="Arial" pitchFamily="34" charset="0"/>
              </a:rPr>
              <a:t>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latin typeface="Arial" pitchFamily="34" charset="0"/>
              </a:rPr>
              <a:t> 有限输入符号集</a:t>
            </a:r>
          </a:p>
          <a:p>
            <a:pPr>
              <a:buFont typeface="Wingdings" pitchFamily="2" charset="2"/>
              <a:buNone/>
            </a:pPr>
            <a:r>
              <a:rPr lang="zh-CN" altLang="en-US" sz="800" i="0" dirty="0">
                <a:latin typeface="Arial" pitchFamily="34" charset="0"/>
              </a:rPr>
              <a:t>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latin typeface="Arial" pitchFamily="34" charset="0"/>
              </a:rPr>
              <a:t> 有限带符号集</a:t>
            </a:r>
          </a:p>
          <a:p>
            <a:pPr>
              <a:buFont typeface="Wingdings" pitchFamily="2" charset="2"/>
              <a:buNone/>
            </a:pPr>
            <a:r>
              <a:rPr lang="zh-CN" altLang="en-US" sz="800" i="0" dirty="0">
                <a:latin typeface="Arial" pitchFamily="34" charset="0"/>
              </a:rPr>
              <a:t>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latin typeface="Arial" pitchFamily="34" charset="0"/>
              </a:rPr>
              <a:t> 转移函数</a:t>
            </a:r>
          </a:p>
          <a:p>
            <a:pPr>
              <a:buFont typeface="Wingdings" pitchFamily="2" charset="2"/>
              <a:buNone/>
            </a:pPr>
            <a:r>
              <a:rPr lang="zh-CN" altLang="en-US" sz="800" i="0" dirty="0">
                <a:latin typeface="Arial" pitchFamily="34" charset="0"/>
              </a:rPr>
              <a:t>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latin typeface="Arial" pitchFamily="34" charset="0"/>
              </a:rPr>
              <a:t> 开始状态</a:t>
            </a:r>
          </a:p>
          <a:p>
            <a:pPr>
              <a:buFont typeface="Wingdings" pitchFamily="2" charset="2"/>
              <a:buNone/>
            </a:pPr>
            <a:r>
              <a:rPr lang="zh-CN" altLang="en-US" sz="800" i="0" dirty="0">
                <a:latin typeface="Arial" pitchFamily="34" charset="0"/>
              </a:rPr>
              <a:t>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latin typeface="Arial" pitchFamily="34" charset="0"/>
              </a:rPr>
              <a:t> 特殊带符：空白符</a:t>
            </a:r>
            <a:endParaRPr lang="zh-CN" altLang="en-US" sz="1000" i="0" dirty="0">
              <a:latin typeface="Arial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zh-CN" altLang="en-US" sz="800" i="0" dirty="0">
                <a:latin typeface="Arial" pitchFamily="34" charset="0"/>
              </a:rPr>
              <a:t>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latin typeface="Arial" pitchFamily="34" charset="0"/>
              </a:rPr>
              <a:t> 终态集合</a:t>
            </a:r>
          </a:p>
        </p:txBody>
      </p:sp>
      <p:grpSp>
        <p:nvGrpSpPr>
          <p:cNvPr id="144518" name="Group 134"/>
          <p:cNvGrpSpPr>
            <a:grpSpLocks/>
          </p:cNvGrpSpPr>
          <p:nvPr/>
        </p:nvGrpSpPr>
        <p:grpSpPr bwMode="auto">
          <a:xfrm>
            <a:off x="3733800" y="2286000"/>
            <a:ext cx="762000" cy="304800"/>
            <a:chOff x="2448" y="1968"/>
            <a:chExt cx="864" cy="240"/>
          </a:xfrm>
        </p:grpSpPr>
        <p:sp>
          <p:nvSpPr>
            <p:cNvPr id="144519" name="Line 135"/>
            <p:cNvSpPr>
              <a:spLocks noChangeShapeType="1"/>
            </p:cNvSpPr>
            <p:nvPr/>
          </p:nvSpPr>
          <p:spPr bwMode="auto">
            <a:xfrm>
              <a:off x="2448" y="2208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4520" name="Line 136"/>
            <p:cNvSpPr>
              <a:spLocks noChangeShapeType="1"/>
            </p:cNvSpPr>
            <p:nvPr/>
          </p:nvSpPr>
          <p:spPr bwMode="auto">
            <a:xfrm flipV="1">
              <a:off x="3312" y="196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44521" name="Group 137"/>
          <p:cNvGrpSpPr>
            <a:grpSpLocks/>
          </p:cNvGrpSpPr>
          <p:nvPr/>
        </p:nvGrpSpPr>
        <p:grpSpPr bwMode="auto">
          <a:xfrm>
            <a:off x="3733800" y="2286000"/>
            <a:ext cx="1447800" cy="1295400"/>
            <a:chOff x="2880" y="1968"/>
            <a:chExt cx="1056" cy="576"/>
          </a:xfrm>
        </p:grpSpPr>
        <p:sp>
          <p:nvSpPr>
            <p:cNvPr id="144522" name="Line 138"/>
            <p:cNvSpPr>
              <a:spLocks noChangeShapeType="1"/>
            </p:cNvSpPr>
            <p:nvPr/>
          </p:nvSpPr>
          <p:spPr bwMode="auto">
            <a:xfrm>
              <a:off x="2880" y="2544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4523" name="Line 139"/>
            <p:cNvSpPr>
              <a:spLocks noChangeShapeType="1"/>
            </p:cNvSpPr>
            <p:nvPr/>
          </p:nvSpPr>
          <p:spPr bwMode="auto">
            <a:xfrm flipV="1">
              <a:off x="3936" y="19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44524" name="Group 140"/>
          <p:cNvGrpSpPr>
            <a:grpSpLocks/>
          </p:cNvGrpSpPr>
          <p:nvPr/>
        </p:nvGrpSpPr>
        <p:grpSpPr bwMode="auto">
          <a:xfrm>
            <a:off x="3733800" y="2286000"/>
            <a:ext cx="1828800" cy="1752600"/>
            <a:chOff x="2880" y="1968"/>
            <a:chExt cx="1056" cy="576"/>
          </a:xfrm>
        </p:grpSpPr>
        <p:sp>
          <p:nvSpPr>
            <p:cNvPr id="144525" name="Line 141"/>
            <p:cNvSpPr>
              <a:spLocks noChangeShapeType="1"/>
            </p:cNvSpPr>
            <p:nvPr/>
          </p:nvSpPr>
          <p:spPr bwMode="auto">
            <a:xfrm>
              <a:off x="2880" y="2544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4526" name="Line 142"/>
            <p:cNvSpPr>
              <a:spLocks noChangeShapeType="1"/>
            </p:cNvSpPr>
            <p:nvPr/>
          </p:nvSpPr>
          <p:spPr bwMode="auto">
            <a:xfrm flipV="1">
              <a:off x="3936" y="19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44527" name="Group 143"/>
          <p:cNvGrpSpPr>
            <a:grpSpLocks/>
          </p:cNvGrpSpPr>
          <p:nvPr/>
        </p:nvGrpSpPr>
        <p:grpSpPr bwMode="auto">
          <a:xfrm>
            <a:off x="3733800" y="2286000"/>
            <a:ext cx="2209800" cy="2286000"/>
            <a:chOff x="2880" y="1968"/>
            <a:chExt cx="1056" cy="576"/>
          </a:xfrm>
        </p:grpSpPr>
        <p:sp>
          <p:nvSpPr>
            <p:cNvPr id="144528" name="Line 144"/>
            <p:cNvSpPr>
              <a:spLocks noChangeShapeType="1"/>
            </p:cNvSpPr>
            <p:nvPr/>
          </p:nvSpPr>
          <p:spPr bwMode="auto">
            <a:xfrm>
              <a:off x="2880" y="2544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4529" name="Line 145"/>
            <p:cNvSpPr>
              <a:spLocks noChangeShapeType="1"/>
            </p:cNvSpPr>
            <p:nvPr/>
          </p:nvSpPr>
          <p:spPr bwMode="auto">
            <a:xfrm flipV="1">
              <a:off x="3936" y="19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44530" name="Group 146"/>
          <p:cNvGrpSpPr>
            <a:grpSpLocks/>
          </p:cNvGrpSpPr>
          <p:nvPr/>
        </p:nvGrpSpPr>
        <p:grpSpPr bwMode="auto">
          <a:xfrm>
            <a:off x="3733800" y="2286000"/>
            <a:ext cx="2667000" cy="2743200"/>
            <a:chOff x="2880" y="1968"/>
            <a:chExt cx="1056" cy="576"/>
          </a:xfrm>
        </p:grpSpPr>
        <p:sp>
          <p:nvSpPr>
            <p:cNvPr id="144531" name="Line 147"/>
            <p:cNvSpPr>
              <a:spLocks noChangeShapeType="1"/>
            </p:cNvSpPr>
            <p:nvPr/>
          </p:nvSpPr>
          <p:spPr bwMode="auto">
            <a:xfrm>
              <a:off x="2880" y="2544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4532" name="Line 148"/>
            <p:cNvSpPr>
              <a:spLocks noChangeShapeType="1"/>
            </p:cNvSpPr>
            <p:nvPr/>
          </p:nvSpPr>
          <p:spPr bwMode="auto">
            <a:xfrm flipV="1">
              <a:off x="3936" y="19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44533" name="Text Box 149"/>
          <p:cNvSpPr txBox="1">
            <a:spLocks noChangeArrowheads="1"/>
          </p:cNvSpPr>
          <p:nvPr/>
        </p:nvSpPr>
        <p:spPr bwMode="auto">
          <a:xfrm>
            <a:off x="7315200" y="3533775"/>
            <a:ext cx="1447800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>
                <a:latin typeface="Arial" pitchFamily="34" charset="0"/>
              </a:rPr>
              <a:t>q</a:t>
            </a:r>
            <a:r>
              <a:rPr lang="en-US" altLang="zh-CN" sz="2400" baseline="-25000">
                <a:latin typeface="Arial" pitchFamily="34" charset="0"/>
              </a:rPr>
              <a:t>0</a:t>
            </a:r>
            <a:r>
              <a:rPr lang="en-US" altLang="zh-CN" sz="2400" i="0">
                <a:latin typeface="Arial" pitchFamily="34" charset="0"/>
                <a:sym typeface="Symbol" pitchFamily="18" charset="2"/>
              </a:rPr>
              <a:t>  </a:t>
            </a:r>
            <a:r>
              <a:rPr lang="en-US" altLang="zh-CN" sz="2400">
                <a:latin typeface="Arial" pitchFamily="34" charset="0"/>
                <a:sym typeface="Symbol" pitchFamily="18" charset="2"/>
              </a:rPr>
              <a:t>Q</a:t>
            </a:r>
          </a:p>
          <a:p>
            <a:pPr>
              <a:buFont typeface="Wingdings" pitchFamily="2" charset="2"/>
              <a:buChar char=" "/>
            </a:pPr>
            <a:r>
              <a:rPr lang="en-US" altLang="zh-CN" sz="1000" i="0">
                <a:solidFill>
                  <a:srgbClr val="333399"/>
                </a:solidFill>
                <a:latin typeface="Arial" pitchFamily="34" charset="0"/>
              </a:rPr>
              <a:t> </a:t>
            </a:r>
          </a:p>
          <a:p>
            <a:pPr>
              <a:buFont typeface="Wingdings" pitchFamily="2" charset="2"/>
              <a:buNone/>
            </a:pPr>
            <a:r>
              <a:rPr lang="en-US" altLang="zh-CN" sz="2400" i="0">
                <a:latin typeface="Arial" pitchFamily="34" charset="0"/>
                <a:sym typeface="Symbol" pitchFamily="18" charset="2"/>
              </a:rPr>
              <a:t>  </a:t>
            </a:r>
            <a:endParaRPr lang="en-US" altLang="zh-CN" sz="2400" i="0">
              <a:latin typeface="Arial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CN" sz="1000" i="0">
                <a:solidFill>
                  <a:srgbClr val="333399"/>
                </a:solidFill>
                <a:latin typeface="Arial" pitchFamily="34" charset="0"/>
              </a:rPr>
              <a:t> 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latin typeface="Arial" pitchFamily="34" charset="0"/>
              </a:rPr>
              <a:t>B</a:t>
            </a:r>
            <a:r>
              <a:rPr lang="en-US" altLang="zh-CN" sz="2400" i="0">
                <a:latin typeface="Arial" pitchFamily="34" charset="0"/>
                <a:sym typeface="Symbol" pitchFamily="18" charset="2"/>
              </a:rPr>
              <a:t>  – </a:t>
            </a:r>
            <a:endParaRPr lang="en-US" altLang="zh-CN" sz="2400" i="0">
              <a:latin typeface="Arial" pitchFamily="34" charset="0"/>
            </a:endParaRPr>
          </a:p>
          <a:p>
            <a:pPr>
              <a:buFont typeface="Wingdings" pitchFamily="2" charset="2"/>
              <a:buChar char=" "/>
            </a:pPr>
            <a:r>
              <a:rPr lang="en-US" altLang="zh-CN" sz="1000" i="0">
                <a:solidFill>
                  <a:srgbClr val="333399"/>
                </a:solidFill>
                <a:latin typeface="Arial" pitchFamily="34" charset="0"/>
              </a:rPr>
              <a:t> 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latin typeface="Arial" pitchFamily="34" charset="0"/>
              </a:rPr>
              <a:t>F</a:t>
            </a:r>
            <a:r>
              <a:rPr lang="en-US" altLang="zh-CN" sz="2400" i="0">
                <a:latin typeface="Arial" pitchFamily="34" charset="0"/>
                <a:sym typeface="Symbol" pitchFamily="18" charset="2"/>
              </a:rPr>
              <a:t>   </a:t>
            </a:r>
            <a:r>
              <a:rPr lang="en-US" altLang="zh-CN" sz="2400">
                <a:latin typeface="Arial" pitchFamily="34" charset="0"/>
                <a:sym typeface="Symbol" pitchFamily="18" charset="2"/>
              </a:rPr>
              <a:t>Q</a:t>
            </a:r>
          </a:p>
        </p:txBody>
      </p:sp>
      <p:sp>
        <p:nvSpPr>
          <p:cNvPr id="144534" name="Rectangle 150"/>
          <p:cNvSpPr>
            <a:spLocks noChangeArrowheads="1"/>
          </p:cNvSpPr>
          <p:nvPr/>
        </p:nvSpPr>
        <p:spPr bwMode="auto">
          <a:xfrm>
            <a:off x="1143000" y="5819775"/>
            <a:ext cx="655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>
                <a:latin typeface="Arial" pitchFamily="34" charset="0"/>
              </a:rPr>
              <a:t>转移函数为偏函数 </a:t>
            </a:r>
            <a:r>
              <a:rPr lang="zh-CN" altLang="en-US" sz="2400">
                <a:latin typeface="Arial" pitchFamily="34" charset="0"/>
                <a:sym typeface="Symbol" pitchFamily="18" charset="2"/>
              </a:rPr>
              <a:t> </a:t>
            </a:r>
            <a:r>
              <a:rPr lang="en-US" altLang="zh-CN" sz="2400">
                <a:latin typeface="Arial" pitchFamily="34" charset="0"/>
                <a:sym typeface="Symbol" pitchFamily="18" charset="2"/>
              </a:rPr>
              <a:t>:  Q  </a:t>
            </a:r>
            <a:r>
              <a:rPr lang="en-US" altLang="zh-CN" sz="2400" i="0">
                <a:latin typeface="Arial" pitchFamily="34" charset="0"/>
                <a:sym typeface="Symbol" pitchFamily="18" charset="2"/>
              </a:rPr>
              <a:t>   </a:t>
            </a:r>
            <a:r>
              <a:rPr lang="en-US" altLang="zh-CN" sz="2400">
                <a:latin typeface="Arial" pitchFamily="34" charset="0"/>
                <a:sym typeface="Symbol" pitchFamily="18" charset="2"/>
              </a:rPr>
              <a:t>Q  </a:t>
            </a:r>
            <a:r>
              <a:rPr lang="en-US" altLang="zh-CN" sz="2400" i="0">
                <a:latin typeface="Arial" pitchFamily="34" charset="0"/>
                <a:sym typeface="Symbol" pitchFamily="18" charset="2"/>
              </a:rPr>
              <a:t>   { </a:t>
            </a:r>
            <a:r>
              <a:rPr lang="en-US" altLang="zh-CN" sz="2400">
                <a:latin typeface="Arial" pitchFamily="34" charset="0"/>
                <a:sym typeface="Symbol" pitchFamily="18" charset="2"/>
              </a:rPr>
              <a:t>L,R </a:t>
            </a:r>
            <a:r>
              <a:rPr lang="en-US" altLang="zh-CN" sz="2400" i="0">
                <a:latin typeface="Arial" pitchFamily="34" charset="0"/>
                <a:sym typeface="Symbol" pitchFamily="18" charset="2"/>
              </a:rPr>
              <a:t>} </a:t>
            </a:r>
          </a:p>
        </p:txBody>
      </p:sp>
      <p:sp>
        <p:nvSpPr>
          <p:cNvPr id="144535" name="Rectangle 151"/>
          <p:cNvSpPr>
            <a:spLocks noChangeArrowheads="1"/>
          </p:cNvSpPr>
          <p:nvPr/>
        </p:nvSpPr>
        <p:spPr bwMode="auto">
          <a:xfrm>
            <a:off x="457200" y="1371600"/>
            <a:ext cx="8534400" cy="94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400" i="0" dirty="0">
                <a:latin typeface="Arial" pitchFamily="34" charset="0"/>
              </a:rPr>
              <a:t> </a:t>
            </a:r>
            <a:r>
              <a:rPr lang="zh-CN" altLang="en-US" sz="3200" i="0" dirty="0">
                <a:latin typeface="Arial" pitchFamily="34" charset="0"/>
              </a:rPr>
              <a:t>形式定义</a:t>
            </a:r>
            <a:r>
              <a:rPr lang="zh-CN" altLang="en-US" sz="2400" i="0" dirty="0">
                <a:latin typeface="Arial" pitchFamily="34" charset="0"/>
              </a:rPr>
              <a:t>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一个图灵机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TM (Turing machine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是一个七元组 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latin typeface="Arial" pitchFamily="34" charset="0"/>
              </a:rPr>
              <a:t>                                     </a:t>
            </a:r>
            <a:r>
              <a:rPr lang="en-US" altLang="zh-CN" sz="2400" dirty="0">
                <a:latin typeface="Arial" pitchFamily="34" charset="0"/>
              </a:rPr>
              <a:t>M</a:t>
            </a:r>
            <a:r>
              <a:rPr lang="en-US" altLang="zh-CN" sz="2400" i="0" dirty="0">
                <a:latin typeface="Arial" pitchFamily="34" charset="0"/>
              </a:rPr>
              <a:t> = (</a:t>
            </a:r>
            <a:r>
              <a:rPr lang="en-US" altLang="zh-CN" sz="2400" dirty="0">
                <a:latin typeface="Arial" pitchFamily="34" charset="0"/>
              </a:rPr>
              <a:t>Q,</a:t>
            </a:r>
            <a:r>
              <a:rPr lang="en-US" altLang="zh-CN" sz="2400" i="0" dirty="0">
                <a:latin typeface="Arial" pitchFamily="34" charset="0"/>
              </a:rPr>
              <a:t> </a:t>
            </a:r>
            <a:r>
              <a:rPr lang="en-US" altLang="zh-CN" sz="2400" i="0" dirty="0">
                <a:latin typeface="Arial" pitchFamily="34" charset="0"/>
                <a:sym typeface="Symbol" pitchFamily="18" charset="2"/>
              </a:rPr>
              <a:t></a:t>
            </a:r>
            <a:r>
              <a:rPr lang="en-US" altLang="zh-CN" sz="2400" dirty="0">
                <a:latin typeface="Arial" pitchFamily="34" charset="0"/>
              </a:rPr>
              <a:t>, </a:t>
            </a:r>
            <a:r>
              <a:rPr lang="en-US" altLang="zh-CN" sz="2400" i="0" dirty="0">
                <a:latin typeface="Arial" pitchFamily="34" charset="0"/>
                <a:sym typeface="Symbol" pitchFamily="18" charset="2"/>
              </a:rPr>
              <a:t></a:t>
            </a:r>
            <a:r>
              <a:rPr lang="en-US" altLang="zh-CN" sz="2400" dirty="0">
                <a:latin typeface="Arial" pitchFamily="34" charset="0"/>
              </a:rPr>
              <a:t>, </a:t>
            </a:r>
            <a:r>
              <a:rPr lang="en-US" altLang="zh-CN" sz="2400" dirty="0">
                <a:latin typeface="Arial" pitchFamily="34" charset="0"/>
                <a:sym typeface="Symbol" pitchFamily="18" charset="2"/>
              </a:rPr>
              <a:t></a:t>
            </a:r>
            <a:r>
              <a:rPr lang="en-US" altLang="zh-CN" sz="2400" dirty="0">
                <a:latin typeface="Arial" pitchFamily="34" charset="0"/>
              </a:rPr>
              <a:t>, q</a:t>
            </a:r>
            <a:r>
              <a:rPr lang="en-US" altLang="zh-CN" sz="2400" baseline="-25000" dirty="0">
                <a:latin typeface="Arial" pitchFamily="34" charset="0"/>
              </a:rPr>
              <a:t>0 </a:t>
            </a:r>
            <a:r>
              <a:rPr lang="en-US" altLang="zh-CN" sz="2400" dirty="0">
                <a:latin typeface="Arial" pitchFamily="34" charset="0"/>
              </a:rPr>
              <a:t>, B</a:t>
            </a:r>
            <a:r>
              <a:rPr lang="en-US" altLang="zh-CN" sz="2400" baseline="-25000" dirty="0">
                <a:latin typeface="Arial" pitchFamily="34" charset="0"/>
              </a:rPr>
              <a:t> </a:t>
            </a:r>
            <a:r>
              <a:rPr lang="en-US" altLang="zh-CN" sz="2400" dirty="0">
                <a:latin typeface="Arial" pitchFamily="34" charset="0"/>
              </a:rPr>
              <a:t>, F </a:t>
            </a:r>
            <a:r>
              <a:rPr lang="en-US" altLang="zh-CN" sz="2400" i="0" dirty="0">
                <a:latin typeface="Arial" pitchFamily="34" charset="0"/>
              </a:rPr>
              <a:t>)</a:t>
            </a:r>
            <a:r>
              <a:rPr lang="en-US" altLang="zh-CN" sz="2400" i="0" dirty="0">
                <a:solidFill>
                  <a:schemeClr val="tx1"/>
                </a:solidFill>
                <a:latin typeface="Arial" pitchFamily="34" charset="0"/>
              </a:rPr>
              <a:t>.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 </a:t>
            </a:r>
          </a:p>
        </p:txBody>
      </p:sp>
      <p:grpSp>
        <p:nvGrpSpPr>
          <p:cNvPr id="144536" name="Group 152"/>
          <p:cNvGrpSpPr>
            <a:grpSpLocks/>
          </p:cNvGrpSpPr>
          <p:nvPr/>
        </p:nvGrpSpPr>
        <p:grpSpPr bwMode="auto">
          <a:xfrm>
            <a:off x="3733800" y="2286000"/>
            <a:ext cx="1066800" cy="762000"/>
            <a:chOff x="2448" y="1968"/>
            <a:chExt cx="864" cy="240"/>
          </a:xfrm>
        </p:grpSpPr>
        <p:sp>
          <p:nvSpPr>
            <p:cNvPr id="144537" name="Line 153"/>
            <p:cNvSpPr>
              <a:spLocks noChangeShapeType="1"/>
            </p:cNvSpPr>
            <p:nvPr/>
          </p:nvSpPr>
          <p:spPr bwMode="auto">
            <a:xfrm>
              <a:off x="2448" y="2208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4538" name="Line 154"/>
            <p:cNvSpPr>
              <a:spLocks noChangeShapeType="1"/>
            </p:cNvSpPr>
            <p:nvPr/>
          </p:nvSpPr>
          <p:spPr bwMode="auto">
            <a:xfrm flipV="1">
              <a:off x="3312" y="196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44539" name="Group 155"/>
          <p:cNvGrpSpPr>
            <a:grpSpLocks/>
          </p:cNvGrpSpPr>
          <p:nvPr/>
        </p:nvGrpSpPr>
        <p:grpSpPr bwMode="auto">
          <a:xfrm>
            <a:off x="3733800" y="2286000"/>
            <a:ext cx="3124200" cy="3276600"/>
            <a:chOff x="2880" y="1968"/>
            <a:chExt cx="1056" cy="576"/>
          </a:xfrm>
        </p:grpSpPr>
        <p:sp>
          <p:nvSpPr>
            <p:cNvPr id="144540" name="Line 156"/>
            <p:cNvSpPr>
              <a:spLocks noChangeShapeType="1"/>
            </p:cNvSpPr>
            <p:nvPr/>
          </p:nvSpPr>
          <p:spPr bwMode="auto">
            <a:xfrm>
              <a:off x="2880" y="2544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4541" name="Line 157"/>
            <p:cNvSpPr>
              <a:spLocks noChangeShapeType="1"/>
            </p:cNvSpPr>
            <p:nvPr/>
          </p:nvSpPr>
          <p:spPr bwMode="auto">
            <a:xfrm flipV="1">
              <a:off x="3936" y="19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44542" name="Rectangle 158"/>
          <p:cNvSpPr>
            <a:spLocks noChangeArrowheads="1"/>
          </p:cNvSpPr>
          <p:nvPr/>
        </p:nvSpPr>
        <p:spPr bwMode="auto">
          <a:xfrm>
            <a:off x="1492250" y="195263"/>
            <a:ext cx="4756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图灵机的概念与定义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02CAA6-85F3-3745-9D44-8893B8C74BAF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06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4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4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4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4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4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4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4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144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144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144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4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144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0" fill="hold"/>
                                        <p:tgtEl>
                                          <p:spTgt spid="144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0" fill="hold"/>
                                        <p:tgtEl>
                                          <p:spTgt spid="144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17" grpId="0" autoUpdateAnimBg="0"/>
      <p:bldP spid="144533" grpId="0" autoUpdateAnimBg="0"/>
      <p:bldP spid="144534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60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F6B977-A666-194D-A045-B6807F28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97"/>
          <a:stretch/>
        </p:blipFill>
        <p:spPr>
          <a:xfrm>
            <a:off x="611560" y="1556793"/>
            <a:ext cx="8236831" cy="13681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14EA48-7A3E-2B4A-9915-7CB52BE43539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5F28F-C698-804D-AC22-18C2870AB764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CDAAAC-DF28-504E-8CED-331E1A1E4DD5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C093ED-9B57-A84E-A62E-079A25E29EDF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53F736-D8AD-8E4A-9936-E755D903910D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C55760-792E-DF4B-923C-C55D13F787A3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DD00F5-DBE3-D94F-A7AB-8266375EC42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D00861-5708-DA4B-AF93-5948437E2F96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7AB874C-EBB1-7141-873D-0F6CE503157D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69BD56B-A1DD-5741-B6E7-2BF125E3A88B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B65F20D-52D3-DC45-A943-17C88C3C842D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53C3E79-2EF3-1941-9C08-8CE6839A9712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B863CB1-17AA-0F43-95AC-6EBDC545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86574B-7584-9343-A6FE-0441F9DC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AE22E0-3A20-0A41-8E1A-C17D640D4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9BC833-5AE3-554C-9D0C-60A36EF28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A7A58F3-EE4D-944A-85D1-121750E76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216" y="4079494"/>
            <a:ext cx="203200" cy="317500"/>
          </a:xfrm>
          <a:prstGeom prst="rect">
            <a:avLst/>
          </a:prstGeom>
        </p:spPr>
      </p:pic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FB8A12-951A-EE4F-9278-EC86600FC7AC}"/>
              </a:ext>
            </a:extLst>
          </p:cNvPr>
          <p:cNvCxnSpPr/>
          <p:nvPr/>
        </p:nvCxnSpPr>
        <p:spPr bwMode="auto">
          <a:xfrm flipV="1">
            <a:off x="651621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8DDCB7D1-67E0-594B-8EB3-8E9D8923F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B74F475-7D84-B047-AB2E-533B6017F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140" y="4084043"/>
            <a:ext cx="3429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AFAA23C-E028-744D-8215-7D776A780A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2260" y="4077693"/>
            <a:ext cx="3937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05657EB-2F76-9244-B5C8-E4FFC17DC0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2198" y="4087691"/>
            <a:ext cx="342900" cy="3175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0A6D933-5993-D745-920E-8B8465F5A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7928" y="4084043"/>
            <a:ext cx="393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6083"/>
      </p:ext>
    </p:extLst>
  </p:cSld>
  <p:clrMapOvr>
    <a:masterClrMapping/>
  </p:clrMapOvr>
  <p:transition spd="med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61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F6B977-A666-194D-A045-B6807F28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97"/>
          <a:stretch/>
        </p:blipFill>
        <p:spPr>
          <a:xfrm>
            <a:off x="611560" y="1556793"/>
            <a:ext cx="8236831" cy="13681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14EA48-7A3E-2B4A-9915-7CB52BE43539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5F28F-C698-804D-AC22-18C2870AB764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CDAAAC-DF28-504E-8CED-331E1A1E4DD5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C093ED-9B57-A84E-A62E-079A25E29EDF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53F736-D8AD-8E4A-9936-E755D903910D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C55760-792E-DF4B-923C-C55D13F787A3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DD00F5-DBE3-D94F-A7AB-8266375EC42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D00861-5708-DA4B-AF93-5948437E2F96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7AB874C-EBB1-7141-873D-0F6CE503157D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69BD56B-A1DD-5741-B6E7-2BF125E3A88B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B65F20D-52D3-DC45-A943-17C88C3C842D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53C3E79-2EF3-1941-9C08-8CE6839A9712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B863CB1-17AA-0F43-95AC-6EBDC545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86574B-7584-9343-A6FE-0441F9DC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AE22E0-3A20-0A41-8E1A-C17D640D4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9BC833-5AE3-554C-9D0C-60A36EF28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FB8A12-951A-EE4F-9278-EC86600FC7AC}"/>
              </a:ext>
            </a:extLst>
          </p:cNvPr>
          <p:cNvCxnSpPr/>
          <p:nvPr/>
        </p:nvCxnSpPr>
        <p:spPr bwMode="auto">
          <a:xfrm flipV="1">
            <a:off x="579613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8DDCB7D1-67E0-594B-8EB3-8E9D8923F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B74F475-7D84-B047-AB2E-533B6017F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3140" y="4084043"/>
            <a:ext cx="3429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AFAA23C-E028-744D-8215-7D776A780A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260" y="4077693"/>
            <a:ext cx="3937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05657EB-2F76-9244-B5C8-E4FFC17DC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2198" y="4087691"/>
            <a:ext cx="342900" cy="3175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0A6D933-5993-D745-920E-8B8465F5A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928" y="4084043"/>
            <a:ext cx="393700" cy="3175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14B8658-9D55-1C4C-AF18-28BEFCF30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7011" y="4084043"/>
            <a:ext cx="342900" cy="31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7904322-3060-944B-8730-590220BEEE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576" y="5733256"/>
            <a:ext cx="7848869" cy="49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4547"/>
      </p:ext>
    </p:extLst>
  </p:cSld>
  <p:clrMapOvr>
    <a:masterClrMapping/>
  </p:clrMapOvr>
  <p:transition spd="med"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62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F6B977-A666-194D-A045-B6807F28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97"/>
          <a:stretch/>
        </p:blipFill>
        <p:spPr>
          <a:xfrm>
            <a:off x="611560" y="1556793"/>
            <a:ext cx="8236831" cy="13681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14EA48-7A3E-2B4A-9915-7CB52BE43539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5F28F-C698-804D-AC22-18C2870AB764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CDAAAC-DF28-504E-8CED-331E1A1E4DD5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C093ED-9B57-A84E-A62E-079A25E29EDF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53F736-D8AD-8E4A-9936-E755D903910D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C55760-792E-DF4B-923C-C55D13F787A3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DD00F5-DBE3-D94F-A7AB-8266375EC42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D00861-5708-DA4B-AF93-5948437E2F96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7AB874C-EBB1-7141-873D-0F6CE503157D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69BD56B-A1DD-5741-B6E7-2BF125E3A88B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B65F20D-52D3-DC45-A943-17C88C3C842D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53C3E79-2EF3-1941-9C08-8CE6839A9712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B863CB1-17AA-0F43-95AC-6EBDC545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86574B-7584-9343-A6FE-0441F9DC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AE22E0-3A20-0A41-8E1A-C17D640D4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9BC833-5AE3-554C-9D0C-60A36EF28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FB8A12-951A-EE4F-9278-EC86600FC7AC}"/>
              </a:ext>
            </a:extLst>
          </p:cNvPr>
          <p:cNvCxnSpPr/>
          <p:nvPr/>
        </p:nvCxnSpPr>
        <p:spPr bwMode="auto">
          <a:xfrm flipV="1">
            <a:off x="651621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8DDCB7D1-67E0-594B-8EB3-8E9D8923F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B74F475-7D84-B047-AB2E-533B6017F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3140" y="4084043"/>
            <a:ext cx="3429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AFAA23C-E028-744D-8215-7D776A780A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260" y="4077693"/>
            <a:ext cx="3937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05657EB-2F76-9244-B5C8-E4FFC17DC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2198" y="4087691"/>
            <a:ext cx="342900" cy="3175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0A6D933-5993-D745-920E-8B8465F5A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928" y="4084043"/>
            <a:ext cx="393700" cy="3175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14B8658-9D55-1C4C-AF18-28BEFCF30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7011" y="4084043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8710"/>
      </p:ext>
    </p:extLst>
  </p:cSld>
  <p:clrMapOvr>
    <a:masterClrMapping/>
  </p:clrMapOvr>
  <p:transition spd="med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63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F6B977-A666-194D-A045-B6807F28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97"/>
          <a:stretch/>
        </p:blipFill>
        <p:spPr>
          <a:xfrm>
            <a:off x="611560" y="1556793"/>
            <a:ext cx="8236831" cy="13681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14EA48-7A3E-2B4A-9915-7CB52BE43539}"/>
              </a:ext>
            </a:extLst>
          </p:cNvPr>
          <p:cNvSpPr/>
          <p:nvPr/>
        </p:nvSpPr>
        <p:spPr bwMode="auto">
          <a:xfrm>
            <a:off x="183569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D5F28F-C698-804D-AC22-18C2870AB764}"/>
              </a:ext>
            </a:extLst>
          </p:cNvPr>
          <p:cNvSpPr/>
          <p:nvPr/>
        </p:nvSpPr>
        <p:spPr bwMode="auto">
          <a:xfrm>
            <a:off x="255577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CDAAAC-DF28-504E-8CED-331E1A1E4DD5}"/>
              </a:ext>
            </a:extLst>
          </p:cNvPr>
          <p:cNvSpPr/>
          <p:nvPr/>
        </p:nvSpPr>
        <p:spPr bwMode="auto">
          <a:xfrm>
            <a:off x="327585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C093ED-9B57-A84E-A62E-079A25E29EDF}"/>
              </a:ext>
            </a:extLst>
          </p:cNvPr>
          <p:cNvSpPr/>
          <p:nvPr/>
        </p:nvSpPr>
        <p:spPr bwMode="auto">
          <a:xfrm>
            <a:off x="3995936" y="3861048"/>
            <a:ext cx="720080" cy="72008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53F736-D8AD-8E4A-9936-E755D903910D}"/>
              </a:ext>
            </a:extLst>
          </p:cNvPr>
          <p:cNvSpPr/>
          <p:nvPr/>
        </p:nvSpPr>
        <p:spPr bwMode="auto">
          <a:xfrm>
            <a:off x="4716016" y="3861048"/>
            <a:ext cx="720080" cy="72008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C55760-792E-DF4B-923C-C55D13F787A3}"/>
              </a:ext>
            </a:extLst>
          </p:cNvPr>
          <p:cNvSpPr/>
          <p:nvPr/>
        </p:nvSpPr>
        <p:spPr bwMode="auto">
          <a:xfrm>
            <a:off x="543609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DD00F5-DBE3-D94F-A7AB-8266375EC424}"/>
              </a:ext>
            </a:extLst>
          </p:cNvPr>
          <p:cNvSpPr/>
          <p:nvPr/>
        </p:nvSpPr>
        <p:spPr bwMode="auto">
          <a:xfrm>
            <a:off x="6156176" y="3861048"/>
            <a:ext cx="720080" cy="72008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D00861-5708-DA4B-AF93-5948437E2F96}"/>
              </a:ext>
            </a:extLst>
          </p:cNvPr>
          <p:cNvSpPr/>
          <p:nvPr/>
        </p:nvSpPr>
        <p:spPr bwMode="auto">
          <a:xfrm>
            <a:off x="6876256" y="3861048"/>
            <a:ext cx="720080" cy="72008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7AB874C-EBB1-7141-873D-0F6CE503157D}"/>
              </a:ext>
            </a:extLst>
          </p:cNvPr>
          <p:cNvCxnSpPr/>
          <p:nvPr/>
        </p:nvCxnSpPr>
        <p:spPr bwMode="auto">
          <a:xfrm flipH="1">
            <a:off x="111561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69BD56B-A1DD-5741-B6E7-2BF125E3A88B}"/>
              </a:ext>
            </a:extLst>
          </p:cNvPr>
          <p:cNvCxnSpPr/>
          <p:nvPr/>
        </p:nvCxnSpPr>
        <p:spPr bwMode="auto">
          <a:xfrm flipH="1">
            <a:off x="111561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8B65F20D-52D3-DC45-A943-17C88C3C842D}"/>
              </a:ext>
            </a:extLst>
          </p:cNvPr>
          <p:cNvCxnSpPr/>
          <p:nvPr/>
        </p:nvCxnSpPr>
        <p:spPr bwMode="auto">
          <a:xfrm flipH="1">
            <a:off x="7596336" y="386104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53C3E79-2EF3-1941-9C08-8CE6839A9712}"/>
              </a:ext>
            </a:extLst>
          </p:cNvPr>
          <p:cNvCxnSpPr/>
          <p:nvPr/>
        </p:nvCxnSpPr>
        <p:spPr bwMode="auto">
          <a:xfrm flipH="1">
            <a:off x="7596336" y="4581128"/>
            <a:ext cx="72008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B863CB1-17AA-0F43-95AC-6EBDC545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3" y="4221088"/>
            <a:ext cx="469900" cy="50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86574B-7584-9343-A6FE-0441F9DC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426" y="4217393"/>
            <a:ext cx="469900" cy="50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AE22E0-3A20-0A41-8E1A-C17D640D4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63" y="4071343"/>
            <a:ext cx="342900" cy="317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9BC833-5AE3-554C-9D0C-60A36EF28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6" y="4071343"/>
            <a:ext cx="342900" cy="317500"/>
          </a:xfrm>
          <a:prstGeom prst="rect">
            <a:avLst/>
          </a:prstGeom>
        </p:spPr>
      </p:pic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2FB8A12-951A-EE4F-9278-EC86600FC7AC}"/>
              </a:ext>
            </a:extLst>
          </p:cNvPr>
          <p:cNvCxnSpPr/>
          <p:nvPr/>
        </p:nvCxnSpPr>
        <p:spPr bwMode="auto">
          <a:xfrm flipV="1">
            <a:off x="7236296" y="4653136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8DDCB7D1-67E0-594B-8EB3-8E9D8923F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627" y="4084043"/>
            <a:ext cx="393700" cy="317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B74F475-7D84-B047-AB2E-533B6017F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3140" y="4084043"/>
            <a:ext cx="342900" cy="317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AFAA23C-E028-744D-8215-7D776A780A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260" y="4077693"/>
            <a:ext cx="393700" cy="3175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05657EB-2F76-9244-B5C8-E4FFC17DC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2198" y="4087691"/>
            <a:ext cx="342900" cy="3175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0A6D933-5993-D745-920E-8B8465F5A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928" y="4084043"/>
            <a:ext cx="393700" cy="3175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14B8658-9D55-1C4C-AF18-28BEFCF30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7011" y="4084043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30779"/>
      </p:ext>
    </p:extLst>
  </p:cSld>
  <p:clrMapOvr>
    <a:masterClrMapping/>
  </p:clrMapOvr>
  <p:transition spd="med"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64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F6B977-A666-194D-A045-B6807F281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556792"/>
            <a:ext cx="8236831" cy="424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99850"/>
      </p:ext>
    </p:extLst>
  </p:cSld>
  <p:clrMapOvr>
    <a:masterClrMapping/>
  </p:clrMapOvr>
  <p:transition spd="med"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65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F6B977-A666-194D-A045-B6807F28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186"/>
          <a:stretch/>
        </p:blipFill>
        <p:spPr>
          <a:xfrm>
            <a:off x="611560" y="1556793"/>
            <a:ext cx="8236831" cy="1224136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AE5EF4C4-0B98-1F48-B36A-89386C5CD99D}"/>
              </a:ext>
            </a:extLst>
          </p:cNvPr>
          <p:cNvSpPr/>
          <p:nvPr/>
        </p:nvSpPr>
        <p:spPr bwMode="auto">
          <a:xfrm>
            <a:off x="2850391" y="4274758"/>
            <a:ext cx="432048" cy="432048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1F2FD5D-79B7-6046-B782-A9FBB343882E}"/>
              </a:ext>
            </a:extLst>
          </p:cNvPr>
          <p:cNvSpPr/>
          <p:nvPr/>
        </p:nvSpPr>
        <p:spPr bwMode="auto">
          <a:xfrm>
            <a:off x="4427984" y="3455835"/>
            <a:ext cx="432048" cy="432048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02BFB0A-2427-FC45-93D8-04E199D31A31}"/>
              </a:ext>
            </a:extLst>
          </p:cNvPr>
          <p:cNvSpPr/>
          <p:nvPr/>
        </p:nvSpPr>
        <p:spPr bwMode="auto">
          <a:xfrm>
            <a:off x="4427984" y="5157191"/>
            <a:ext cx="432048" cy="432048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33D878C-C71F-5347-ACE0-CC9FA2D0015D}"/>
              </a:ext>
            </a:extLst>
          </p:cNvPr>
          <p:cNvSpPr/>
          <p:nvPr/>
        </p:nvSpPr>
        <p:spPr bwMode="auto">
          <a:xfrm>
            <a:off x="6156176" y="4274758"/>
            <a:ext cx="432048" cy="432048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6CDC90F-BCB6-5044-903C-93B7DE2A96C9}"/>
              </a:ext>
            </a:extLst>
          </p:cNvPr>
          <p:cNvSpPr/>
          <p:nvPr/>
        </p:nvSpPr>
        <p:spPr bwMode="auto">
          <a:xfrm>
            <a:off x="2850391" y="6093296"/>
            <a:ext cx="432048" cy="432048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4B8AAD5-5499-164F-8F93-595EB263307B}"/>
              </a:ext>
            </a:extLst>
          </p:cNvPr>
          <p:cNvSpPr/>
          <p:nvPr/>
        </p:nvSpPr>
        <p:spPr bwMode="auto">
          <a:xfrm>
            <a:off x="2886555" y="6135331"/>
            <a:ext cx="351656" cy="347978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F54FA01-1406-734E-AE2F-620F62EFB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471" y="6219966"/>
            <a:ext cx="215939" cy="1787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C4F3B33-F777-D345-8E28-8C3915B44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826" y="4399770"/>
            <a:ext cx="211584" cy="1813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6175F13-A9E1-014E-9F09-E1B9EA73C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242" y="3571622"/>
            <a:ext cx="225532" cy="2004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3943095-77B8-A841-AC87-29E65EFC3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659" y="5280633"/>
            <a:ext cx="216024" cy="1851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4B36FE-8E42-564E-B8B6-77474B455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7953" y="4402420"/>
            <a:ext cx="208493" cy="178708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7AD6552C-82CB-AB45-BA9B-293EB85CD9C3}"/>
              </a:ext>
            </a:extLst>
          </p:cNvPr>
          <p:cNvCxnSpPr>
            <a:cxnSpLocks/>
          </p:cNvCxnSpPr>
          <p:nvPr/>
        </p:nvCxnSpPr>
        <p:spPr bwMode="auto">
          <a:xfrm>
            <a:off x="2058303" y="4509120"/>
            <a:ext cx="792088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47DA263-FEDB-DE46-B5B1-EE98714F6A56}"/>
              </a:ext>
            </a:extLst>
          </p:cNvPr>
          <p:cNvCxnSpPr>
            <a:cxnSpLocks/>
            <a:stCxn id="5" idx="7"/>
            <a:endCxn id="6" idx="2"/>
          </p:cNvCxnSpPr>
          <p:nvPr/>
        </p:nvCxnSpPr>
        <p:spPr bwMode="auto">
          <a:xfrm flipV="1">
            <a:off x="3219167" y="3671859"/>
            <a:ext cx="1208817" cy="666171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1401694-ABBE-364C-BD23-26D9AB3AD1F0}"/>
              </a:ext>
            </a:extLst>
          </p:cNvPr>
          <p:cNvCxnSpPr>
            <a:cxnSpLocks/>
            <a:stCxn id="5" idx="5"/>
            <a:endCxn id="7" idx="2"/>
          </p:cNvCxnSpPr>
          <p:nvPr/>
        </p:nvCxnSpPr>
        <p:spPr bwMode="auto">
          <a:xfrm>
            <a:off x="3219167" y="4643534"/>
            <a:ext cx="1208817" cy="729681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4A0826B-6FB0-4E47-AA97-C42823E0147E}"/>
              </a:ext>
            </a:extLst>
          </p:cNvPr>
          <p:cNvCxnSpPr>
            <a:cxnSpLocks/>
            <a:stCxn id="6" idx="6"/>
            <a:endCxn id="8" idx="1"/>
          </p:cNvCxnSpPr>
          <p:nvPr/>
        </p:nvCxnSpPr>
        <p:spPr bwMode="auto">
          <a:xfrm>
            <a:off x="4860032" y="3671859"/>
            <a:ext cx="1359416" cy="666171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27447750-69C5-DC40-BF73-7AFDACDCC1D2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 bwMode="auto">
          <a:xfrm flipV="1">
            <a:off x="4860032" y="4643534"/>
            <a:ext cx="1359416" cy="729681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CA61B32D-180C-AF4E-87DB-459D39951317}"/>
              </a:ext>
            </a:extLst>
          </p:cNvPr>
          <p:cNvCxnSpPr>
            <a:cxnSpLocks/>
            <a:stCxn id="8" idx="2"/>
            <a:endCxn id="5" idx="6"/>
          </p:cNvCxnSpPr>
          <p:nvPr/>
        </p:nvCxnSpPr>
        <p:spPr bwMode="auto">
          <a:xfrm flipH="1">
            <a:off x="3282439" y="4490782"/>
            <a:ext cx="2873737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0FF1870D-93B6-104A-9230-00D58AEED579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 bwMode="auto">
          <a:xfrm>
            <a:off x="3066415" y="4706806"/>
            <a:ext cx="0" cy="138649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弧 34">
            <a:extLst>
              <a:ext uri="{FF2B5EF4-FFF2-40B4-BE49-F238E27FC236}">
                <a16:creationId xmlns:a16="http://schemas.microsoft.com/office/drawing/2014/main" id="{EBD301EF-1F3B-E24B-9460-FAFB58D590F4}"/>
              </a:ext>
            </a:extLst>
          </p:cNvPr>
          <p:cNvSpPr/>
          <p:nvPr/>
        </p:nvSpPr>
        <p:spPr bwMode="auto">
          <a:xfrm rot="11500258">
            <a:off x="4447871" y="3049814"/>
            <a:ext cx="392274" cy="424801"/>
          </a:xfrm>
          <a:prstGeom prst="arc">
            <a:avLst>
              <a:gd name="adj1" fmla="val 17142475"/>
              <a:gd name="adj2" fmla="val 1443035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6" name="弧 35">
            <a:extLst>
              <a:ext uri="{FF2B5EF4-FFF2-40B4-BE49-F238E27FC236}">
                <a16:creationId xmlns:a16="http://schemas.microsoft.com/office/drawing/2014/main" id="{42E5DDFB-3793-9F43-A115-AB31FF2D2EF6}"/>
              </a:ext>
            </a:extLst>
          </p:cNvPr>
          <p:cNvSpPr/>
          <p:nvPr/>
        </p:nvSpPr>
        <p:spPr bwMode="auto">
          <a:xfrm rot="16554814">
            <a:off x="6592657" y="4296719"/>
            <a:ext cx="392274" cy="424801"/>
          </a:xfrm>
          <a:prstGeom prst="arc">
            <a:avLst>
              <a:gd name="adj1" fmla="val 17142475"/>
              <a:gd name="adj2" fmla="val 1443035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弧 37">
            <a:extLst>
              <a:ext uri="{FF2B5EF4-FFF2-40B4-BE49-F238E27FC236}">
                <a16:creationId xmlns:a16="http://schemas.microsoft.com/office/drawing/2014/main" id="{B661E027-AB8D-7C48-8DA6-F9DB285C977C}"/>
              </a:ext>
            </a:extLst>
          </p:cNvPr>
          <p:cNvSpPr/>
          <p:nvPr/>
        </p:nvSpPr>
        <p:spPr bwMode="auto">
          <a:xfrm rot="657592">
            <a:off x="4430987" y="5555652"/>
            <a:ext cx="392274" cy="424801"/>
          </a:xfrm>
          <a:prstGeom prst="arc">
            <a:avLst>
              <a:gd name="adj1" fmla="val 17142475"/>
              <a:gd name="adj2" fmla="val 1443035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9" name="弧 38">
            <a:extLst>
              <a:ext uri="{FF2B5EF4-FFF2-40B4-BE49-F238E27FC236}">
                <a16:creationId xmlns:a16="http://schemas.microsoft.com/office/drawing/2014/main" id="{BED6324F-E267-5144-A55A-4289DC289029}"/>
              </a:ext>
            </a:extLst>
          </p:cNvPr>
          <p:cNvSpPr/>
          <p:nvPr/>
        </p:nvSpPr>
        <p:spPr bwMode="auto">
          <a:xfrm rot="11544490">
            <a:off x="2877303" y="3869126"/>
            <a:ext cx="392274" cy="424801"/>
          </a:xfrm>
          <a:prstGeom prst="arc">
            <a:avLst>
              <a:gd name="adj1" fmla="val 17142475"/>
              <a:gd name="adj2" fmla="val 1443035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6135AC95-FDFF-3643-A1AE-6657503FF8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6578" y="3591610"/>
            <a:ext cx="747574" cy="24466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442EDA7-EA47-C845-8096-7D7C7455E7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4084" y="5228960"/>
            <a:ext cx="736822" cy="23683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EC27763-2A0E-AE49-A9F6-2EBC7F9B5F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0559" y="3603342"/>
            <a:ext cx="698500" cy="2286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4B9FA7D3-4E32-8945-AB2E-AF2E967072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0559" y="5228960"/>
            <a:ext cx="710508" cy="23683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6E10CFA-65EB-AE48-AF3B-8367939827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06859" y="2470480"/>
            <a:ext cx="700027" cy="26527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4DE79F3-A396-4E4D-97F0-9234383A2D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11960" y="2780929"/>
            <a:ext cx="794926" cy="244593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69066E4-4715-CB4C-95AC-BCC9AA5755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39791" y="6093296"/>
            <a:ext cx="667095" cy="247582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C3B3525C-70FF-E448-AC2E-7CDDF14FE4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11960" y="6420305"/>
            <a:ext cx="794926" cy="244593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11A2950F-33E3-BD49-BFA0-CEF91EE4B8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9865" y="4004944"/>
            <a:ext cx="648072" cy="240522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9F5E1AFD-889E-BA48-BCE3-62F3925EE57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39865" y="4387903"/>
            <a:ext cx="648072" cy="24558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4F335F1D-5A33-EB4B-A59B-401041EB328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12950" y="4775925"/>
            <a:ext cx="781696" cy="240522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D987CC5A-F4E3-034F-B26E-F4EB398A51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20777" y="4235089"/>
            <a:ext cx="755315" cy="21928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375740CE-79E7-2244-A444-7483F50F6D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03130" y="3831942"/>
            <a:ext cx="794926" cy="24459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712DE4DA-12D0-5C42-A109-225ED83148B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73311" y="5262314"/>
            <a:ext cx="792075" cy="23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05872"/>
      </p:ext>
    </p:extLst>
  </p:cSld>
  <p:clrMapOvr>
    <a:masterClrMapping/>
  </p:clrMapOvr>
  <p:transition spd="med"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1403648" y="188640"/>
            <a:ext cx="2749471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latin typeface="Arial" pitchFamily="34" charset="0"/>
                <a:ea typeface="华文行楷" pitchFamily="2" charset="-122"/>
              </a:rPr>
              <a:t>设计图灵机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85A77B-E56F-3F4B-8D58-89DD49B779F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66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F6B977-A666-194D-A045-B6807F28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569"/>
          <a:stretch/>
        </p:blipFill>
        <p:spPr>
          <a:xfrm>
            <a:off x="611560" y="1556793"/>
            <a:ext cx="8236831" cy="3581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CE9D8B-31A6-3A42-A83D-A79A04638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1988840"/>
            <a:ext cx="4177988" cy="29541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F250B2F-F368-4441-9E65-B690C8A53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5039803"/>
            <a:ext cx="5919116" cy="148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38427"/>
      </p:ext>
    </p:extLst>
  </p:cSld>
  <p:clrMapOvr>
    <a:masterClrMapping/>
  </p:clrMapOvr>
  <p:transition spd="med"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5" name="Rectangle 25"/>
          <p:cNvSpPr>
            <a:spLocks noChangeArrowheads="1"/>
          </p:cNvSpPr>
          <p:nvPr/>
        </p:nvSpPr>
        <p:spPr bwMode="auto">
          <a:xfrm>
            <a:off x="609600" y="1477963"/>
            <a:ext cx="8305800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可以被图灵机接受的语言称为</a:t>
            </a:r>
            <a:r>
              <a:rPr lang="zh-CN" altLang="en-US" sz="2800" i="0" dirty="0">
                <a:latin typeface="Arial" pitchFamily="34" charset="0"/>
              </a:rPr>
              <a:t>递归可枚举语言 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recursive  enumerable languages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）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.</a:t>
            </a:r>
          </a:p>
        </p:txBody>
      </p:sp>
      <p:sp>
        <p:nvSpPr>
          <p:cNvPr id="61529" name="Rectangle 89"/>
          <p:cNvSpPr>
            <a:spLocks noChangeArrowheads="1"/>
          </p:cNvSpPr>
          <p:nvPr/>
        </p:nvSpPr>
        <p:spPr bwMode="auto">
          <a:xfrm>
            <a:off x="609600" y="2606675"/>
            <a:ext cx="8305800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给定图灵机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</a:rPr>
              <a:t>M</a:t>
            </a:r>
            <a:r>
              <a:rPr lang="en-US" altLang="zh-CN" sz="2800" b="0" i="0" dirty="0">
                <a:solidFill>
                  <a:srgbClr val="333399"/>
                </a:solidFill>
                <a:latin typeface="Arial" pitchFamily="34" charset="0"/>
              </a:rPr>
              <a:t> = (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</a:rPr>
              <a:t>Q,</a:t>
            </a:r>
            <a:r>
              <a:rPr lang="en-US" altLang="zh-CN" sz="2800" b="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sz="2800" b="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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</a:rPr>
              <a:t>, </a:t>
            </a:r>
            <a:r>
              <a:rPr lang="en-US" altLang="zh-CN" sz="2800" b="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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</a:rPr>
              <a:t>,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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</a:rPr>
              <a:t>, q</a:t>
            </a:r>
            <a:r>
              <a:rPr lang="en-US" altLang="zh-CN" sz="2800" b="0" baseline="-25000" dirty="0">
                <a:solidFill>
                  <a:srgbClr val="333399"/>
                </a:solidFill>
                <a:latin typeface="Arial" pitchFamily="34" charset="0"/>
              </a:rPr>
              <a:t>0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</a:rPr>
              <a:t>, B</a:t>
            </a:r>
            <a:r>
              <a:rPr lang="en-US" altLang="zh-CN" sz="2800" b="0" baseline="-2500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</a:rPr>
              <a:t>, F </a:t>
            </a:r>
            <a:r>
              <a:rPr lang="en-US" altLang="zh-CN" sz="2800" b="0" i="0" dirty="0">
                <a:solidFill>
                  <a:srgbClr val="333399"/>
                </a:solidFill>
                <a:latin typeface="Arial" pitchFamily="34" charset="0"/>
              </a:rPr>
              <a:t>) </a:t>
            </a:r>
            <a:r>
              <a:rPr lang="zh-CN" altLang="en-US" sz="2800" b="0" i="0" dirty="0">
                <a:solidFill>
                  <a:srgbClr val="333399"/>
                </a:solidFill>
                <a:latin typeface="Arial" pitchFamily="34" charset="0"/>
              </a:rPr>
              <a:t>，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定义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</a:rPr>
              <a:t>M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的语言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</a:rPr>
              <a:t>L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</a:rPr>
              <a:t>M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是对于属于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</a:rPr>
              <a:t>F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的某个状态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</a:rPr>
              <a:t>p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以及任意带串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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和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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，使得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</a:rPr>
              <a:t>q</a:t>
            </a:r>
            <a:r>
              <a:rPr lang="en-US" altLang="zh-CN" sz="2800" b="0" baseline="-25000" dirty="0">
                <a:solidFill>
                  <a:srgbClr val="333399"/>
                </a:solidFill>
                <a:latin typeface="Arial" pitchFamily="34" charset="0"/>
              </a:rPr>
              <a:t>0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</a:rPr>
              <a:t>w ├*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p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的</a:t>
            </a:r>
            <a:r>
              <a:rPr lang="en-US" altLang="zh-CN" sz="2800" b="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*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中串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w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的集合。</a:t>
            </a:r>
            <a:endParaRPr lang="zh-CN" altLang="en-US" sz="2800" i="0" dirty="0">
              <a:solidFill>
                <a:srgbClr val="333399"/>
              </a:solidFill>
              <a:latin typeface="Arial" pitchFamily="34" charset="0"/>
            </a:endParaRP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61530" name="Rectangle 90"/>
          <p:cNvSpPr>
            <a:spLocks noChangeArrowheads="1"/>
          </p:cNvSpPr>
          <p:nvPr/>
        </p:nvSpPr>
        <p:spPr bwMode="auto">
          <a:xfrm>
            <a:off x="1517650" y="195263"/>
            <a:ext cx="374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递归可枚举语言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BE45F4-7E6F-094D-96D4-34686A964C58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67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29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16" name="Rectangle 12"/>
          <p:cNvSpPr>
            <a:spLocks noChangeArrowheads="1"/>
          </p:cNvSpPr>
          <p:nvPr/>
        </p:nvSpPr>
        <p:spPr bwMode="auto">
          <a:xfrm>
            <a:off x="504825" y="1295400"/>
            <a:ext cx="8639175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</a:rPr>
              <a:t> </a:t>
            </a:r>
            <a:r>
              <a:rPr lang="zh-CN" altLang="en-US" sz="3200" i="0" dirty="0">
                <a:latin typeface="Arial" pitchFamily="34" charset="0"/>
              </a:rPr>
              <a:t>图灵机的停机</a:t>
            </a:r>
          </a:p>
          <a:p>
            <a:pPr>
              <a:buFont typeface="Wingdings" pitchFamily="2" charset="2"/>
              <a:buNone/>
            </a:pPr>
            <a:endParaRPr lang="zh-CN" altLang="en-US" sz="1000" i="0" dirty="0">
              <a:latin typeface="Arial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停机（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</a:rPr>
              <a:t>halts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）指图灵机不存在下一个移动（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</a:rPr>
              <a:t>move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）</a:t>
            </a:r>
            <a:endParaRPr lang="zh-CN" altLang="en-US" sz="2800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149523" name="Rectangle 19"/>
          <p:cNvSpPr>
            <a:spLocks noChangeArrowheads="1"/>
          </p:cNvSpPr>
          <p:nvPr/>
        </p:nvSpPr>
        <p:spPr bwMode="auto">
          <a:xfrm>
            <a:off x="457200" y="2605088"/>
            <a:ext cx="8507413" cy="143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</a:rPr>
              <a:t> </a:t>
            </a:r>
            <a:r>
              <a:rPr lang="zh-CN" altLang="en-US" sz="3200" i="0" dirty="0">
                <a:latin typeface="Arial" pitchFamily="34" charset="0"/>
              </a:rPr>
              <a:t>结论</a:t>
            </a:r>
            <a:r>
              <a:rPr lang="zh-CN" altLang="en-US" sz="2800" i="0" dirty="0">
                <a:latin typeface="Arial" pitchFamily="34" charset="0"/>
              </a:rPr>
              <a:t>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任给图灵机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M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，容易构造一个图灵机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M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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，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    使得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L(M) = L(M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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，并满足：如果</a:t>
            </a:r>
            <a:r>
              <a:rPr lang="en-US" altLang="zh-CN" sz="2800" dirty="0" err="1">
                <a:solidFill>
                  <a:srgbClr val="333399"/>
                </a:solidFill>
                <a:latin typeface="Arial" pitchFamily="34" charset="0"/>
              </a:rPr>
              <a:t>w</a:t>
            </a:r>
            <a:r>
              <a:rPr lang="en-US" altLang="zh-CN" sz="2800" i="0" dirty="0" err="1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</a:t>
            </a:r>
            <a:r>
              <a:rPr lang="en-US" altLang="zh-CN" sz="2800" dirty="0" err="1">
                <a:solidFill>
                  <a:srgbClr val="333399"/>
                </a:solidFill>
                <a:latin typeface="Arial" pitchFamily="34" charset="0"/>
              </a:rPr>
              <a:t>L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(M)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，则对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    于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w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，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M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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接受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w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并一定停机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sp>
        <p:nvSpPr>
          <p:cNvPr id="149525" name="Rectangle 21"/>
          <p:cNvSpPr>
            <a:spLocks noChangeArrowheads="1"/>
          </p:cNvSpPr>
          <p:nvPr/>
        </p:nvSpPr>
        <p:spPr bwMode="auto">
          <a:xfrm>
            <a:off x="609600" y="4129088"/>
            <a:ext cx="84582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由此结论 ，如果没有特别指出，今后总是假定图灵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   机到达终态（接受态）后一定停机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sp>
        <p:nvSpPr>
          <p:cNvPr id="149526" name="Rectangle 22"/>
          <p:cNvSpPr>
            <a:spLocks noChangeArrowheads="1"/>
          </p:cNvSpPr>
          <p:nvPr/>
        </p:nvSpPr>
        <p:spPr bwMode="auto">
          <a:xfrm>
            <a:off x="609600" y="5195888"/>
            <a:ext cx="845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  </a:t>
            </a:r>
            <a:r>
              <a:rPr lang="zh-CN" altLang="en-US" sz="2800" i="0" dirty="0">
                <a:latin typeface="Arial" pitchFamily="34" charset="0"/>
              </a:rPr>
              <a:t>但是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 ，如果</a:t>
            </a:r>
            <a:r>
              <a:rPr lang="en-US" altLang="zh-CN" sz="2800" dirty="0" err="1">
                <a:solidFill>
                  <a:srgbClr val="333399"/>
                </a:solidFill>
                <a:latin typeface="Arial" pitchFamily="34" charset="0"/>
              </a:rPr>
              <a:t>w</a:t>
            </a:r>
            <a:r>
              <a:rPr lang="en-US" altLang="zh-CN" sz="2800" i="0" dirty="0" err="1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</a:t>
            </a:r>
            <a:r>
              <a:rPr lang="en-US" altLang="zh-CN" sz="2800" dirty="0" err="1">
                <a:solidFill>
                  <a:srgbClr val="333399"/>
                </a:solidFill>
                <a:latin typeface="Arial" pitchFamily="34" charset="0"/>
              </a:rPr>
              <a:t>L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(M)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，则对于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w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，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M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不一定能停机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sp>
        <p:nvSpPr>
          <p:cNvPr id="149527" name="Rectangle 23"/>
          <p:cNvSpPr>
            <a:spLocks noChangeArrowheads="1"/>
          </p:cNvSpPr>
          <p:nvPr/>
        </p:nvSpPr>
        <p:spPr bwMode="auto">
          <a:xfrm>
            <a:off x="1517650" y="195263"/>
            <a:ext cx="2216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递归语言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BEC0FD-E726-9C4C-A63A-FE625947DDB0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68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49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49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49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23" grpId="0" autoUpdateAnimBg="0"/>
      <p:bldP spid="149525" grpId="0" autoUpdateAnimBg="0"/>
      <p:bldP spid="149526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76" name="Rectangle 48"/>
          <p:cNvSpPr>
            <a:spLocks noChangeArrowheads="1"/>
          </p:cNvSpPr>
          <p:nvPr/>
        </p:nvSpPr>
        <p:spPr bwMode="auto">
          <a:xfrm>
            <a:off x="609600" y="1371600"/>
            <a:ext cx="8305800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</a:rPr>
              <a:t> </a:t>
            </a:r>
            <a:r>
              <a:rPr lang="zh-CN" altLang="en-US" sz="3200" i="0" dirty="0">
                <a:latin typeface="Arial" pitchFamily="34" charset="0"/>
              </a:rPr>
              <a:t>递归语言</a:t>
            </a:r>
            <a:r>
              <a:rPr lang="zh-CN" altLang="en-US" sz="3200" i="0" dirty="0">
                <a:solidFill>
                  <a:srgbClr val="333399"/>
                </a:solidFill>
                <a:latin typeface="Arial" pitchFamily="34" charset="0"/>
              </a:rPr>
              <a:t>（</a:t>
            </a:r>
            <a:r>
              <a:rPr lang="en-US" altLang="zh-CN" sz="3200" dirty="0">
                <a:solidFill>
                  <a:srgbClr val="333399"/>
                </a:solidFill>
                <a:latin typeface="Arial" pitchFamily="34" charset="0"/>
              </a:rPr>
              <a:t>recursive languages</a:t>
            </a:r>
            <a:r>
              <a:rPr lang="zh-CN" altLang="en-US" sz="3200" i="0" dirty="0">
                <a:solidFill>
                  <a:srgbClr val="333399"/>
                </a:solidFill>
                <a:latin typeface="Arial" pitchFamily="34" charset="0"/>
              </a:rPr>
              <a:t>）</a:t>
            </a:r>
            <a:r>
              <a:rPr lang="zh-CN" altLang="en-US" sz="3200" i="0" dirty="0">
                <a:latin typeface="Arial" pitchFamily="34" charset="0"/>
              </a:rPr>
              <a:t> </a:t>
            </a:r>
          </a:p>
          <a:p>
            <a:pPr>
              <a:buFont typeface="Wingdings" pitchFamily="2" charset="2"/>
              <a:buNone/>
            </a:pPr>
            <a:endParaRPr lang="zh-CN" altLang="en-US" sz="1000" i="0" dirty="0">
              <a:latin typeface="Arial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称语言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L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是</a:t>
            </a:r>
            <a:r>
              <a:rPr lang="zh-CN" altLang="en-US" sz="2800" i="0" dirty="0">
                <a:latin typeface="Arial" pitchFamily="34" charset="0"/>
              </a:rPr>
              <a:t>递归的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，当且仅当存在图灵机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M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，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     使得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L = L(M)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，且满足：</a:t>
            </a:r>
          </a:p>
          <a:p>
            <a:pPr>
              <a:buFont typeface="Wingdings" pitchFamily="2" charset="2"/>
              <a:buNone/>
            </a:pPr>
            <a:endParaRPr lang="zh-CN" altLang="en-US" sz="1000" i="0" dirty="0">
              <a:latin typeface="Arial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    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1.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如果</a:t>
            </a:r>
            <a:r>
              <a:rPr lang="en-US" altLang="zh-CN" sz="2800" dirty="0" err="1">
                <a:solidFill>
                  <a:srgbClr val="333399"/>
                </a:solidFill>
                <a:latin typeface="Arial" pitchFamily="34" charset="0"/>
              </a:rPr>
              <a:t>w</a:t>
            </a:r>
            <a:r>
              <a:rPr lang="en-US" altLang="zh-CN" sz="2800" i="0" dirty="0" err="1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</a:t>
            </a:r>
            <a:r>
              <a:rPr lang="en-US" altLang="zh-CN" sz="2800" dirty="0" err="1">
                <a:solidFill>
                  <a:srgbClr val="333399"/>
                </a:solidFill>
                <a:latin typeface="Arial" pitchFamily="34" charset="0"/>
              </a:rPr>
              <a:t>L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(M)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，则对于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w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，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M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接受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w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（自然会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         停机，到达终态）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</a:rPr>
              <a:t>.</a:t>
            </a:r>
            <a:endParaRPr lang="en-US" altLang="zh-CN" sz="2800" dirty="0">
              <a:solidFill>
                <a:srgbClr val="333399"/>
              </a:solidFill>
              <a:latin typeface="Arial" pitchFamily="34" charset="0"/>
            </a:endParaRPr>
          </a:p>
          <a:p>
            <a:pPr>
              <a:buFont typeface="Wingdings" pitchFamily="2" charset="2"/>
              <a:buNone/>
            </a:pPr>
            <a:endParaRPr lang="en-US" altLang="zh-CN" sz="1000" i="0" dirty="0">
              <a:latin typeface="Arial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     2.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如果</a:t>
            </a:r>
            <a:r>
              <a:rPr lang="en-US" altLang="zh-CN" sz="2800" dirty="0" err="1">
                <a:solidFill>
                  <a:srgbClr val="333399"/>
                </a:solidFill>
                <a:latin typeface="Arial" pitchFamily="34" charset="0"/>
              </a:rPr>
              <a:t>w</a:t>
            </a:r>
            <a:r>
              <a:rPr lang="en-US" altLang="zh-CN" sz="2800" i="0" dirty="0" err="1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</a:t>
            </a:r>
            <a:r>
              <a:rPr lang="en-US" altLang="zh-CN" sz="2800" dirty="0" err="1">
                <a:solidFill>
                  <a:srgbClr val="333399"/>
                </a:solidFill>
                <a:latin typeface="Arial" pitchFamily="34" charset="0"/>
              </a:rPr>
              <a:t>L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(M)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，则对于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w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，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M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最终也会停机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       （虽然不能到达终态）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sp>
        <p:nvSpPr>
          <p:cNvPr id="150579" name="Rectangle 51"/>
          <p:cNvSpPr>
            <a:spLocks noChangeArrowheads="1"/>
          </p:cNvSpPr>
          <p:nvPr/>
        </p:nvSpPr>
        <p:spPr bwMode="auto">
          <a:xfrm>
            <a:off x="685800" y="5062538"/>
            <a:ext cx="8305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</a:rPr>
              <a:t>  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</a:rPr>
              <a:t>递归语言对应的问题是可判定的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sp>
        <p:nvSpPr>
          <p:cNvPr id="150582" name="Rectangle 54"/>
          <p:cNvSpPr>
            <a:spLocks noChangeArrowheads="1"/>
          </p:cNvSpPr>
          <p:nvPr/>
        </p:nvSpPr>
        <p:spPr bwMode="auto">
          <a:xfrm>
            <a:off x="1517650" y="195263"/>
            <a:ext cx="2216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递归语言</a:t>
            </a:r>
          </a:p>
        </p:txBody>
      </p:sp>
      <p:sp>
        <p:nvSpPr>
          <p:cNvPr id="150585" name="Rectangle 57"/>
          <p:cNvSpPr>
            <a:spLocks noChangeArrowheads="1"/>
          </p:cNvSpPr>
          <p:nvPr/>
        </p:nvSpPr>
        <p:spPr bwMode="auto">
          <a:xfrm>
            <a:off x="684213" y="5646738"/>
            <a:ext cx="8305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</a:rPr>
              <a:t>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（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Church-Turing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论题）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33E246-7BCE-5E4A-8513-0D0FD1B689FF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69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0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0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79" grpId="0" autoUpdateAnimBg="0"/>
      <p:bldP spid="150585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91" name="Rectangle 7"/>
          <p:cNvSpPr>
            <a:spLocks noChangeArrowheads="1"/>
          </p:cNvSpPr>
          <p:nvPr/>
        </p:nvSpPr>
        <p:spPr bwMode="auto">
          <a:xfrm>
            <a:off x="762000" y="1157288"/>
            <a:ext cx="6705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 </a:t>
            </a:r>
            <a:r>
              <a:rPr lang="zh-CN" altLang="en-US" sz="3200" i="0">
                <a:latin typeface="Arial" pitchFamily="34" charset="0"/>
              </a:rPr>
              <a:t>举例（续前例）</a:t>
            </a:r>
            <a:endParaRPr lang="zh-CN" altLang="en-US" sz="3200">
              <a:latin typeface="Arial" pitchFamily="34" charset="0"/>
            </a:endParaRPr>
          </a:p>
        </p:txBody>
      </p:sp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2057400" y="1828800"/>
          <a:ext cx="5867400" cy="295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838840" imgH="2939400" progId="Visio.Drawing.11">
                  <p:embed/>
                </p:oleObj>
              </mc:Choice>
              <mc:Fallback>
                <p:oleObj name="VISIO" r:id="rId2" imgW="5838840" imgH="2939400" progId="Visio.Drawing.11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828800"/>
                        <a:ext cx="5867400" cy="295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594" name="Rectangle 10"/>
          <p:cNvSpPr>
            <a:spLocks noChangeArrowheads="1"/>
          </p:cNvSpPr>
          <p:nvPr/>
        </p:nvSpPr>
        <p:spPr bwMode="auto">
          <a:xfrm>
            <a:off x="1600200" y="4924425"/>
            <a:ext cx="68580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</a:rPr>
              <a:t>该图灵机的七元组形式为： </a:t>
            </a:r>
          </a:p>
          <a:p>
            <a:pPr>
              <a:buFont typeface="Wingdings" pitchFamily="2" charset="2"/>
              <a:buNone/>
            </a:pPr>
            <a:r>
              <a:rPr lang="zh-CN" altLang="en-US" sz="2400">
                <a:latin typeface="Arial" pitchFamily="34" charset="0"/>
              </a:rPr>
              <a:t>     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</a:rPr>
              <a:t>M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</a:rPr>
              <a:t> = 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</a:rPr>
              <a:t>{q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</a:rPr>
              <a:t>0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</a:rPr>
              <a:t>,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</a:rPr>
              <a:t>q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</a:rPr>
              <a:t>1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</a:rPr>
              <a:t>,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</a:rPr>
              <a:t>q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</a:rPr>
              <a:t>2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</a:rPr>
              <a:t>,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</a:rPr>
              <a:t>q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</a:rPr>
              <a:t>3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</a:rPr>
              <a:t>,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</a:rPr>
              <a:t>q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</a:rPr>
              <a:t>4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</a:rPr>
              <a:t>,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</a:rPr>
              <a:t>q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</a:rPr>
              <a:t>5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</a:rPr>
              <a:t>,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</a:rPr>
              <a:t>q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</a:rPr>
              <a:t>6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</a:rPr>
              <a:t>},{0,1,2},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</a:rPr>
              <a:t> </a:t>
            </a:r>
          </a:p>
          <a:p>
            <a:pPr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</a:rPr>
              <a:t>              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</a:rPr>
              <a:t>{0,1,2,X,Y,Z,B},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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</a:rPr>
              <a:t>, q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</a:rPr>
              <a:t>0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</a:rPr>
              <a:t>, B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</a:rPr>
              <a:t>, {q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</a:rPr>
              <a:t>6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</a:rPr>
              <a:t>}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</a:rPr>
              <a:t>).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</a:rPr>
              <a:t>转移函数可由上图的转移图形式给出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sp>
        <p:nvSpPr>
          <p:cNvPr id="195595" name="Rectangle 11"/>
          <p:cNvSpPr>
            <a:spLocks noChangeArrowheads="1"/>
          </p:cNvSpPr>
          <p:nvPr/>
        </p:nvSpPr>
        <p:spPr bwMode="auto">
          <a:xfrm>
            <a:off x="1492250" y="195263"/>
            <a:ext cx="4756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图灵机的概念与定义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774370-33AD-8F4B-A61B-C27B49122C2D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07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95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94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04" name="Rectangle 28"/>
          <p:cNvSpPr>
            <a:spLocks noChangeArrowheads="1"/>
          </p:cNvSpPr>
          <p:nvPr/>
        </p:nvSpPr>
        <p:spPr bwMode="auto">
          <a:xfrm>
            <a:off x="539750" y="1385888"/>
            <a:ext cx="8534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 </a:t>
            </a:r>
            <a:r>
              <a:rPr lang="zh-CN" altLang="en-US" sz="3200" i="0">
                <a:latin typeface="Arial" pitchFamily="34" charset="0"/>
              </a:rPr>
              <a:t>利用带存储区的状态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</a:rPr>
              <a:t>（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</a:rPr>
              <a:t>storage in the state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</a:rPr>
              <a:t>）</a:t>
            </a:r>
            <a:endParaRPr lang="zh-CN" altLang="en-US" sz="2800" i="0">
              <a:solidFill>
                <a:srgbClr val="333399"/>
              </a:solidFill>
              <a:latin typeface="Arial" pitchFamily="34" charset="0"/>
              <a:sym typeface="Symbol" pitchFamily="18" charset="2"/>
            </a:endParaRPr>
          </a:p>
        </p:txBody>
      </p:sp>
      <p:sp>
        <p:nvSpPr>
          <p:cNvPr id="152715" name="Rectangle 139"/>
          <p:cNvSpPr>
            <a:spLocks noChangeArrowheads="1"/>
          </p:cNvSpPr>
          <p:nvPr/>
        </p:nvSpPr>
        <p:spPr bwMode="auto">
          <a:xfrm>
            <a:off x="1066800" y="4724400"/>
            <a:ext cx="7808913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i="0">
                <a:solidFill>
                  <a:srgbClr val="333399"/>
                </a:solidFill>
                <a:latin typeface="Arial" pitchFamily="34" charset="0"/>
              </a:rPr>
              <a:t>此类图灵机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M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</a:rPr>
              <a:t> = (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Q,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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,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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,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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, q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</a:rPr>
              <a:t>0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, B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, F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</a:rPr>
              <a:t>中，状态中可以包含</a:t>
            </a:r>
          </a:p>
          <a:p>
            <a:r>
              <a:rPr lang="zh-CN" altLang="en-US" sz="2400" i="0">
                <a:solidFill>
                  <a:srgbClr val="333399"/>
                </a:solidFill>
                <a:latin typeface="Arial" pitchFamily="34" charset="0"/>
              </a:rPr>
              <a:t>一个具有有限个取值的存储单元，即状态集合为</a:t>
            </a:r>
          </a:p>
          <a:p>
            <a:r>
              <a:rPr lang="zh-CN" altLang="en-US" sz="2400" i="0">
                <a:solidFill>
                  <a:srgbClr val="333399"/>
                </a:solidFill>
                <a:latin typeface="Arial" pitchFamily="34" charset="0"/>
              </a:rPr>
              <a:t>   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Q = S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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T = { [q,a] | q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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S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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a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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T }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</a:rPr>
              <a:t>，</a:t>
            </a:r>
          </a:p>
          <a:p>
            <a:r>
              <a:rPr lang="zh-CN" altLang="en-US" sz="2400" i="0">
                <a:solidFill>
                  <a:srgbClr val="333399"/>
                </a:solidFill>
                <a:latin typeface="Arial" pitchFamily="34" charset="0"/>
              </a:rPr>
              <a:t>其中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q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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S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</a:rPr>
              <a:t>通常表示控制状态，而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a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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T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</a:rPr>
              <a:t>通常表示数据元素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graphicFrame>
        <p:nvGraphicFramePr>
          <p:cNvPr id="152716" name="Object 140"/>
          <p:cNvGraphicFramePr>
            <a:graphicFrameLocks noChangeAspect="1"/>
          </p:cNvGraphicFramePr>
          <p:nvPr/>
        </p:nvGraphicFramePr>
        <p:xfrm>
          <a:off x="2022475" y="2476500"/>
          <a:ext cx="5099050" cy="190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099400" imgH="1904040" progId="Visio.Drawing.11">
                  <p:embed/>
                </p:oleObj>
              </mc:Choice>
              <mc:Fallback>
                <p:oleObj name="VISIO" r:id="rId3" imgW="5099400" imgH="1904040" progId="Visio.Drawing.11">
                  <p:embed/>
                  <p:pic>
                    <p:nvPicPr>
                      <p:cNvPr id="0" name="Picture 1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2475" y="2476500"/>
                        <a:ext cx="5099050" cy="190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717" name="Rectangle 141"/>
          <p:cNvSpPr>
            <a:spLocks noChangeArrowheads="1"/>
          </p:cNvSpPr>
          <p:nvPr/>
        </p:nvSpPr>
        <p:spPr bwMode="auto">
          <a:xfrm>
            <a:off x="1524000" y="233363"/>
            <a:ext cx="5670550" cy="585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ea typeface="华文行楷" pitchFamily="2" charset="-122"/>
              </a:rPr>
              <a:t>基本图灵机的几种编程技巧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1A6F9C-BC41-014D-AF39-00F4F983FCFA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70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715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17" name="Rectangle 141"/>
          <p:cNvSpPr>
            <a:spLocks noChangeArrowheads="1"/>
          </p:cNvSpPr>
          <p:nvPr/>
        </p:nvSpPr>
        <p:spPr bwMode="auto">
          <a:xfrm>
            <a:off x="1524000" y="233363"/>
            <a:ext cx="5670550" cy="585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ea typeface="华文行楷" pitchFamily="2" charset="-122"/>
              </a:rPr>
              <a:t>基本图灵机的几种编程技巧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1A6F9C-BC41-014D-AF39-00F4F983FCFA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71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9061A0-C063-4242-B937-1D69B39B4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69" y="1412776"/>
            <a:ext cx="8122555" cy="504453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6CEECA0-F30D-904E-9471-B46ECA8666BD}"/>
              </a:ext>
            </a:extLst>
          </p:cNvPr>
          <p:cNvSpPr txBox="1"/>
          <p:nvPr/>
        </p:nvSpPr>
        <p:spPr>
          <a:xfrm>
            <a:off x="4427984" y="1772816"/>
            <a:ext cx="276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0" i="0" dirty="0">
                <a:solidFill>
                  <a:srgbClr val="0432FF"/>
                </a:solidFill>
                <a:latin typeface="+mn-ea"/>
                <a:ea typeface="+mn-ea"/>
              </a:rPr>
              <a:t>第</a:t>
            </a:r>
            <a:r>
              <a:rPr kumimoji="1" lang="en-US" altLang="zh-CN" b="0" i="0" dirty="0">
                <a:solidFill>
                  <a:srgbClr val="0432FF"/>
                </a:solidFill>
                <a:latin typeface="+mn-ea"/>
                <a:ea typeface="+mn-ea"/>
              </a:rPr>
              <a:t>1</a:t>
            </a:r>
            <a:r>
              <a:rPr kumimoji="1" lang="zh-CN" altLang="en-US" b="0" i="0" dirty="0">
                <a:solidFill>
                  <a:srgbClr val="0432FF"/>
                </a:solidFill>
                <a:latin typeface="+mn-ea"/>
                <a:ea typeface="+mn-ea"/>
              </a:rPr>
              <a:t>个符号只能出现</a:t>
            </a:r>
            <a:r>
              <a:rPr kumimoji="1" lang="en-US" altLang="zh-CN" b="0" i="0" dirty="0">
                <a:solidFill>
                  <a:srgbClr val="0432FF"/>
                </a:solidFill>
                <a:latin typeface="+mn-ea"/>
                <a:ea typeface="+mn-ea"/>
              </a:rPr>
              <a:t>1</a:t>
            </a:r>
            <a:r>
              <a:rPr kumimoji="1" lang="zh-CN" altLang="en-US" b="0" i="0" dirty="0">
                <a:solidFill>
                  <a:srgbClr val="0432FF"/>
                </a:solidFill>
                <a:latin typeface="+mn-ea"/>
                <a:ea typeface="+mn-ea"/>
              </a:rPr>
              <a:t>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3D2DA0-9A14-F34F-A597-740050C3D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3008675"/>
            <a:ext cx="2376264" cy="2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514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40" name="Rectangle 28"/>
          <p:cNvSpPr>
            <a:spLocks noChangeArrowheads="1"/>
          </p:cNvSpPr>
          <p:nvPr/>
        </p:nvSpPr>
        <p:spPr bwMode="auto">
          <a:xfrm>
            <a:off x="685800" y="1447800"/>
            <a:ext cx="8153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 </a:t>
            </a:r>
            <a:r>
              <a:rPr lang="zh-CN" altLang="en-US" sz="3200" i="0">
                <a:latin typeface="Arial" pitchFamily="34" charset="0"/>
              </a:rPr>
              <a:t>多道</a:t>
            </a:r>
            <a:r>
              <a:rPr lang="zh-CN" altLang="en-US" sz="3200" i="0">
                <a:solidFill>
                  <a:srgbClr val="333399"/>
                </a:solidFill>
                <a:latin typeface="Arial" pitchFamily="34" charset="0"/>
              </a:rPr>
              <a:t>（</a:t>
            </a:r>
            <a:r>
              <a:rPr lang="en-US" altLang="zh-CN" sz="3200">
                <a:solidFill>
                  <a:srgbClr val="333399"/>
                </a:solidFill>
                <a:latin typeface="Arial" pitchFamily="34" charset="0"/>
              </a:rPr>
              <a:t>multiple tracks</a:t>
            </a:r>
            <a:r>
              <a:rPr lang="zh-CN" altLang="en-US" sz="3200" i="0">
                <a:solidFill>
                  <a:srgbClr val="333399"/>
                </a:solidFill>
                <a:latin typeface="Arial" pitchFamily="34" charset="0"/>
              </a:rPr>
              <a:t>）图灵机</a:t>
            </a:r>
            <a:endParaRPr lang="zh-CN" altLang="en-US" sz="3200" i="0">
              <a:solidFill>
                <a:srgbClr val="333399"/>
              </a:solidFill>
              <a:latin typeface="Arial" pitchFamily="34" charset="0"/>
              <a:sym typeface="Symbol" pitchFamily="18" charset="2"/>
            </a:endParaRPr>
          </a:p>
        </p:txBody>
      </p:sp>
      <p:sp>
        <p:nvSpPr>
          <p:cNvPr id="192541" name="Rectangle 29"/>
          <p:cNvSpPr>
            <a:spLocks noChangeArrowheads="1"/>
          </p:cNvSpPr>
          <p:nvPr/>
        </p:nvSpPr>
        <p:spPr bwMode="auto">
          <a:xfrm>
            <a:off x="1066800" y="5213350"/>
            <a:ext cx="78089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i="0">
                <a:solidFill>
                  <a:srgbClr val="333399"/>
                </a:solidFill>
                <a:latin typeface="Arial" pitchFamily="34" charset="0"/>
              </a:rPr>
              <a:t>此类图灵机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M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</a:rPr>
              <a:t> = (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Q,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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,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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,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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, q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</a:rPr>
              <a:t>0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, B</a:t>
            </a:r>
            <a:r>
              <a:rPr lang="en-US" altLang="zh-CN" baseline="-2500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, F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</a:rPr>
              <a:t>中，带符号可以是元组的形式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</a:rPr>
              <a:t>.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</a:rPr>
              <a:t>如上图所示的图灵机，带符号的形式为一个三元组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</a:rPr>
              <a:t>. </a:t>
            </a:r>
          </a:p>
        </p:txBody>
      </p:sp>
      <p:graphicFrame>
        <p:nvGraphicFramePr>
          <p:cNvPr id="192543" name="Object 31"/>
          <p:cNvGraphicFramePr>
            <a:graphicFrameLocks noChangeAspect="1"/>
          </p:cNvGraphicFramePr>
          <p:nvPr/>
        </p:nvGraphicFramePr>
        <p:xfrm>
          <a:off x="2054225" y="2438400"/>
          <a:ext cx="4956175" cy="243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956120" imgH="2437200" progId="Visio.Drawing.11">
                  <p:embed/>
                </p:oleObj>
              </mc:Choice>
              <mc:Fallback>
                <p:oleObj name="VISIO" r:id="rId3" imgW="4956120" imgH="2437200" progId="Visio.Drawing.11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4225" y="2438400"/>
                        <a:ext cx="4956175" cy="2436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544" name="Rectangle 32"/>
          <p:cNvSpPr>
            <a:spLocks noChangeArrowheads="1"/>
          </p:cNvSpPr>
          <p:nvPr/>
        </p:nvSpPr>
        <p:spPr bwMode="auto">
          <a:xfrm>
            <a:off x="1524000" y="233363"/>
            <a:ext cx="5670550" cy="585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ea typeface="华文行楷" pitchFamily="2" charset="-122"/>
              </a:rPr>
              <a:t>基本图灵机的几种编程技巧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B58C2A-D838-E448-99E6-8E805333DC85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72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9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41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57" name="Rectangle 157"/>
          <p:cNvSpPr>
            <a:spLocks noChangeArrowheads="1"/>
          </p:cNvSpPr>
          <p:nvPr/>
        </p:nvSpPr>
        <p:spPr bwMode="auto">
          <a:xfrm>
            <a:off x="685800" y="1233488"/>
            <a:ext cx="8153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</a:t>
            </a:r>
            <a:r>
              <a:rPr lang="zh-CN" altLang="en-US" sz="3200" i="0">
                <a:latin typeface="Arial" pitchFamily="34" charset="0"/>
              </a:rPr>
              <a:t>子例程</a:t>
            </a:r>
            <a:r>
              <a:rPr lang="zh-CN" altLang="en-US" sz="3200" i="0">
                <a:solidFill>
                  <a:srgbClr val="333399"/>
                </a:solidFill>
                <a:latin typeface="Arial" pitchFamily="34" charset="0"/>
              </a:rPr>
              <a:t>（</a:t>
            </a:r>
            <a:r>
              <a:rPr lang="en-US" altLang="zh-CN" sz="3200">
                <a:solidFill>
                  <a:srgbClr val="333399"/>
                </a:solidFill>
                <a:latin typeface="Arial" pitchFamily="34" charset="0"/>
              </a:rPr>
              <a:t>subroutines</a:t>
            </a:r>
            <a:r>
              <a:rPr lang="zh-CN" altLang="en-US" sz="3200" i="0">
                <a:solidFill>
                  <a:srgbClr val="333399"/>
                </a:solidFill>
                <a:latin typeface="Arial" pitchFamily="34" charset="0"/>
              </a:rPr>
              <a:t>）的设计</a:t>
            </a:r>
            <a:endParaRPr lang="zh-CN" altLang="en-US" sz="3200" i="0">
              <a:solidFill>
                <a:srgbClr val="333399"/>
              </a:solidFill>
              <a:latin typeface="Arial" pitchFamily="34" charset="0"/>
              <a:sym typeface="Symbol" pitchFamily="18" charset="2"/>
            </a:endParaRPr>
          </a:p>
        </p:txBody>
      </p:sp>
      <p:sp>
        <p:nvSpPr>
          <p:cNvPr id="153758" name="Rectangle 158"/>
          <p:cNvSpPr>
            <a:spLocks noChangeArrowheads="1"/>
          </p:cNvSpPr>
          <p:nvPr/>
        </p:nvSpPr>
        <p:spPr bwMode="auto">
          <a:xfrm>
            <a:off x="914400" y="4924425"/>
            <a:ext cx="7961313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 i="0">
                <a:solidFill>
                  <a:srgbClr val="333399"/>
                </a:solidFill>
                <a:latin typeface="Arial" pitchFamily="34" charset="0"/>
              </a:rPr>
              <a:t>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</a:rPr>
              <a:t>左上图的图灵机表示子例程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copy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</a:rPr>
              <a:t>，右上图的图灵机表示可以调用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copy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</a:rPr>
              <a:t>的主程序 ，完成两个正整数的乘法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</a:rPr>
              <a:t>.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</a:rPr>
              <a:t>初始</a:t>
            </a:r>
          </a:p>
          <a:p>
            <a:r>
              <a:rPr lang="zh-CN" altLang="en-US" sz="2400" i="0">
                <a:solidFill>
                  <a:srgbClr val="333399"/>
                </a:solidFill>
                <a:latin typeface="Arial" pitchFamily="34" charset="0"/>
              </a:rPr>
              <a:t>时，带上的符号串形如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0</a:t>
            </a:r>
            <a:r>
              <a:rPr lang="en-US" altLang="zh-CN" baseline="30000">
                <a:solidFill>
                  <a:srgbClr val="333399"/>
                </a:solidFill>
                <a:latin typeface="Arial" pitchFamily="34" charset="0"/>
              </a:rPr>
              <a:t>m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10</a:t>
            </a:r>
            <a:r>
              <a:rPr lang="en-US" altLang="zh-CN" baseline="30000">
                <a:solidFill>
                  <a:srgbClr val="333399"/>
                </a:solidFill>
                <a:latin typeface="Arial" pitchFamily="34" charset="0"/>
              </a:rPr>
              <a:t>n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</a:rPr>
              <a:t>，而结束时，带上的符号串</a:t>
            </a:r>
          </a:p>
          <a:p>
            <a:r>
              <a:rPr lang="zh-CN" altLang="en-US" sz="2400" i="0">
                <a:solidFill>
                  <a:srgbClr val="333399"/>
                </a:solidFill>
                <a:latin typeface="Arial" pitchFamily="34" charset="0"/>
              </a:rPr>
              <a:t>变为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</a:rPr>
              <a:t>0</a:t>
            </a:r>
            <a:r>
              <a:rPr lang="en-US" altLang="zh-CN" baseline="30000">
                <a:solidFill>
                  <a:srgbClr val="333399"/>
                </a:solidFill>
                <a:latin typeface="Arial" pitchFamily="34" charset="0"/>
              </a:rPr>
              <a:t>mn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graphicFrame>
        <p:nvGraphicFramePr>
          <p:cNvPr id="153760" name="Object 160"/>
          <p:cNvGraphicFramePr>
            <a:graphicFrameLocks noChangeAspect="1"/>
          </p:cNvGraphicFramePr>
          <p:nvPr/>
        </p:nvGraphicFramePr>
        <p:xfrm>
          <a:off x="838200" y="2082800"/>
          <a:ext cx="3733800" cy="272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92701" imgH="3425342" progId="Visio.Drawing.11">
                  <p:embed/>
                </p:oleObj>
              </mc:Choice>
              <mc:Fallback>
                <p:oleObj name="Visio" r:id="rId3" imgW="4692701" imgH="3425342" progId="Visio.Drawing.11">
                  <p:embed/>
                  <p:pic>
                    <p:nvPicPr>
                      <p:cNvPr id="0" name="Picture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082800"/>
                        <a:ext cx="3733800" cy="272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62" name="Rectangle 162"/>
          <p:cNvSpPr>
            <a:spLocks noChangeArrowheads="1"/>
          </p:cNvSpPr>
          <p:nvPr/>
        </p:nvSpPr>
        <p:spPr bwMode="auto">
          <a:xfrm>
            <a:off x="1524000" y="233363"/>
            <a:ext cx="5670550" cy="585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ea typeface="华文行楷" pitchFamily="2" charset="-122"/>
              </a:rPr>
              <a:t>基本图灵机的几种编程技巧</a:t>
            </a:r>
          </a:p>
        </p:txBody>
      </p:sp>
      <p:graphicFrame>
        <p:nvGraphicFramePr>
          <p:cNvPr id="153763" name="Object 163"/>
          <p:cNvGraphicFramePr>
            <a:graphicFrameLocks noChangeAspect="1"/>
          </p:cNvGraphicFramePr>
          <p:nvPr/>
        </p:nvGraphicFramePr>
        <p:xfrm>
          <a:off x="4859338" y="1836738"/>
          <a:ext cx="3960812" cy="296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6207862" imgH="4640580" progId="Visio.Drawing.11">
                  <p:embed/>
                </p:oleObj>
              </mc:Choice>
              <mc:Fallback>
                <p:oleObj name="Visio" r:id="rId5" imgW="6207862" imgH="4640580" progId="Visio.Drawing.11">
                  <p:embed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1836738"/>
                        <a:ext cx="3960812" cy="296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63FE61CD-97A8-754B-A441-EF4361A360F0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73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82" name="Rectangle 34"/>
          <p:cNvSpPr>
            <a:spLocks noChangeArrowheads="1"/>
          </p:cNvSpPr>
          <p:nvPr/>
        </p:nvSpPr>
        <p:spPr bwMode="auto">
          <a:xfrm>
            <a:off x="838200" y="1644650"/>
            <a:ext cx="830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 i="0" dirty="0">
                <a:latin typeface="Arial" pitchFamily="34" charset="0"/>
              </a:rPr>
              <a:t> </a:t>
            </a:r>
            <a:r>
              <a:rPr lang="zh-CN" altLang="en-US" sz="2800" i="0" dirty="0">
                <a:latin typeface="Arial" pitchFamily="34" charset="0"/>
              </a:rPr>
              <a:t>多带图灵机（</a:t>
            </a:r>
            <a:r>
              <a:rPr lang="en-US" altLang="zh-CN" sz="2800" dirty="0" err="1">
                <a:latin typeface="Arial" pitchFamily="34" charset="0"/>
              </a:rPr>
              <a:t>Multitape</a:t>
            </a:r>
            <a:r>
              <a:rPr lang="en-US" altLang="zh-CN" sz="2800" i="0" dirty="0">
                <a:latin typeface="Arial" pitchFamily="34" charset="0"/>
              </a:rPr>
              <a:t> </a:t>
            </a:r>
            <a:r>
              <a:rPr lang="en-US" altLang="zh-CN" sz="2800" dirty="0">
                <a:latin typeface="Arial" pitchFamily="34" charset="0"/>
              </a:rPr>
              <a:t>Turing Machines</a:t>
            </a:r>
            <a:r>
              <a:rPr lang="zh-CN" altLang="en-US" sz="2800" i="0" dirty="0">
                <a:latin typeface="Arial" pitchFamily="34" charset="0"/>
              </a:rPr>
              <a:t>）</a:t>
            </a:r>
            <a:endParaRPr lang="zh-CN" altLang="en-US" sz="2800" i="0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155686" name="Rectangle 38"/>
          <p:cNvSpPr>
            <a:spLocks noChangeArrowheads="1"/>
          </p:cNvSpPr>
          <p:nvPr/>
        </p:nvSpPr>
        <p:spPr bwMode="auto">
          <a:xfrm>
            <a:off x="838200" y="2362200"/>
            <a:ext cx="8001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 i="0" dirty="0">
                <a:latin typeface="Arial" pitchFamily="34" charset="0"/>
              </a:rPr>
              <a:t> </a:t>
            </a:r>
            <a:r>
              <a:rPr lang="zh-CN" altLang="en-US" sz="2800" i="0" dirty="0">
                <a:latin typeface="Arial" pitchFamily="34" charset="0"/>
              </a:rPr>
              <a:t>非确定图灵机（</a:t>
            </a:r>
            <a:r>
              <a:rPr lang="en-US" altLang="zh-CN" sz="2800" dirty="0">
                <a:latin typeface="Arial" pitchFamily="34" charset="0"/>
              </a:rPr>
              <a:t>Nondeterministic</a:t>
            </a:r>
            <a:r>
              <a:rPr lang="en-US" altLang="zh-CN" sz="2800" i="0" dirty="0">
                <a:latin typeface="Arial" pitchFamily="34" charset="0"/>
              </a:rPr>
              <a:t> </a:t>
            </a:r>
            <a:r>
              <a:rPr lang="en-US" altLang="zh-CN" sz="2800" dirty="0">
                <a:latin typeface="Arial" pitchFamily="34" charset="0"/>
              </a:rPr>
              <a:t>Turing </a:t>
            </a:r>
          </a:p>
          <a:p>
            <a:pPr>
              <a:buFont typeface="Wingdings" pitchFamily="2" charset="2"/>
              <a:buNone/>
            </a:pPr>
            <a:r>
              <a:rPr lang="en-US" altLang="zh-CN" sz="2800" dirty="0">
                <a:latin typeface="Arial" pitchFamily="34" charset="0"/>
              </a:rPr>
              <a:t>     Machines</a:t>
            </a:r>
            <a:r>
              <a:rPr lang="zh-CN" altLang="en-US" sz="2800" i="0" dirty="0">
                <a:latin typeface="Arial" pitchFamily="34" charset="0"/>
              </a:rPr>
              <a:t>）</a:t>
            </a:r>
            <a:endParaRPr lang="zh-CN" altLang="en-US" sz="2800" i="0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155687" name="Rectangle 39"/>
          <p:cNvSpPr>
            <a:spLocks noChangeArrowheads="1"/>
          </p:cNvSpPr>
          <p:nvPr/>
        </p:nvSpPr>
        <p:spPr bwMode="auto">
          <a:xfrm>
            <a:off x="1492250" y="195263"/>
            <a:ext cx="4756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对基本图灵机的扩展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333B96-FAC4-A645-9819-6AC301B3A66F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74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6" name="Rectangle 6"/>
          <p:cNvSpPr>
            <a:spLocks noChangeArrowheads="1"/>
          </p:cNvSpPr>
          <p:nvPr/>
        </p:nvSpPr>
        <p:spPr bwMode="auto">
          <a:xfrm>
            <a:off x="304800" y="1066800"/>
            <a:ext cx="389731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zh-CN" altLang="en-US" sz="3200" i="0">
                <a:latin typeface="Arial" pitchFamily="34" charset="0"/>
              </a:rPr>
              <a:t>多带图灵机</a:t>
            </a:r>
          </a:p>
        </p:txBody>
      </p:sp>
      <p:sp>
        <p:nvSpPr>
          <p:cNvPr id="199687" name="Rectangle 7"/>
          <p:cNvSpPr>
            <a:spLocks noChangeArrowheads="1"/>
          </p:cNvSpPr>
          <p:nvPr/>
        </p:nvSpPr>
        <p:spPr bwMode="auto">
          <a:xfrm>
            <a:off x="685800" y="1676400"/>
            <a:ext cx="4038600" cy="359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i="0" dirty="0">
                <a:latin typeface="Arial" pitchFamily="34" charset="0"/>
              </a:rPr>
              <a:t>  </a:t>
            </a:r>
            <a:r>
              <a:rPr lang="zh-CN" altLang="en-US" sz="2800" i="0" dirty="0">
                <a:latin typeface="Arial" pitchFamily="34" charset="0"/>
              </a:rPr>
              <a:t>特点</a:t>
            </a:r>
          </a:p>
          <a:p>
            <a:pPr>
              <a:buFont typeface="Wingdings" pitchFamily="2" charset="2"/>
              <a:buNone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1.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初始时，输入符号串置于第一条带上；所有带（包括第一条）的其它单元格的符号均为空白符；有限控制处于初态；第一条带的读写头（带头）置于输入符号串的最左端；其余各带的读写头置于任何单元格上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graphicFrame>
        <p:nvGraphicFramePr>
          <p:cNvPr id="199690" name="Object 10"/>
          <p:cNvGraphicFramePr>
            <a:graphicFrameLocks noChangeAspect="1"/>
          </p:cNvGraphicFramePr>
          <p:nvPr/>
        </p:nvGraphicFramePr>
        <p:xfrm>
          <a:off x="5080000" y="2000250"/>
          <a:ext cx="3606800" cy="287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063898" imgH="3239719" progId="Visio.Drawing.11">
                  <p:embed/>
                </p:oleObj>
              </mc:Choice>
              <mc:Fallback>
                <p:oleObj name="Visio" r:id="rId3" imgW="4063898" imgH="3239719" progId="Visio.Drawing.11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0" y="2000250"/>
                        <a:ext cx="3606800" cy="287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691" name="Rectangle 11"/>
          <p:cNvSpPr>
            <a:spLocks noChangeArrowheads="1"/>
          </p:cNvSpPr>
          <p:nvPr/>
        </p:nvSpPr>
        <p:spPr bwMode="auto">
          <a:xfrm>
            <a:off x="685800" y="5181600"/>
            <a:ext cx="8458200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    2.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在每一个移动步（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move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）里，控制进入新的状态，每条带上正被扫描的符号被替换为新的带符，每个带头独立地左移一格、右移一格或者不动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sp>
        <p:nvSpPr>
          <p:cNvPr id="199692" name="Rectangle 12"/>
          <p:cNvSpPr>
            <a:spLocks noChangeArrowheads="1"/>
          </p:cNvSpPr>
          <p:nvPr/>
        </p:nvSpPr>
        <p:spPr bwMode="auto">
          <a:xfrm>
            <a:off x="1492250" y="195263"/>
            <a:ext cx="4756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对基本图灵机的扩展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0DE90E-368B-4844-9FAE-03E831308D13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75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99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9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99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7" grpId="0" autoUpdateAnimBg="0"/>
      <p:bldP spid="199691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5" name="Rectangle 7"/>
          <p:cNvSpPr>
            <a:spLocks noChangeArrowheads="1"/>
          </p:cNvSpPr>
          <p:nvPr/>
        </p:nvSpPr>
        <p:spPr bwMode="auto">
          <a:xfrm>
            <a:off x="685800" y="1784350"/>
            <a:ext cx="8458200" cy="176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i="0" dirty="0">
                <a:latin typeface="Arial" pitchFamily="34" charset="0"/>
              </a:rPr>
              <a:t>  </a:t>
            </a:r>
            <a:r>
              <a:rPr lang="zh-CN" altLang="en-US" sz="2800" i="0" dirty="0">
                <a:latin typeface="Arial" pitchFamily="34" charset="0"/>
              </a:rPr>
              <a:t>语言接受能力与单带图灵机等价</a:t>
            </a:r>
          </a:p>
          <a:p>
            <a:pPr>
              <a:buFont typeface="Wingdings" pitchFamily="2" charset="2"/>
              <a:buNone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可以采用一个既具有带存储区的状态，又带有多个道的图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灵机来模拟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k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个带的图灵机可以用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2k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个道的图灵机来模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拟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下图所示的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4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个道的图灵机用来模拟一个两带的图灵机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graphicFrame>
        <p:nvGraphicFramePr>
          <p:cNvPr id="201738" name="Object 10"/>
          <p:cNvGraphicFramePr>
            <a:graphicFrameLocks noChangeAspect="1"/>
          </p:cNvGraphicFramePr>
          <p:nvPr/>
        </p:nvGraphicFramePr>
        <p:xfrm>
          <a:off x="2022475" y="3657600"/>
          <a:ext cx="4302125" cy="291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301947" imgH="2913583" progId="Visio.Drawing.11">
                  <p:embed/>
                </p:oleObj>
              </mc:Choice>
              <mc:Fallback>
                <p:oleObj name="Visio" r:id="rId3" imgW="4301947" imgH="2913583" progId="Visio.Drawing.11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2475" y="3657600"/>
                        <a:ext cx="4302125" cy="291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39" name="Rectangle 11"/>
          <p:cNvSpPr>
            <a:spLocks noChangeArrowheads="1"/>
          </p:cNvSpPr>
          <p:nvPr/>
        </p:nvSpPr>
        <p:spPr bwMode="auto">
          <a:xfrm>
            <a:off x="1492250" y="195263"/>
            <a:ext cx="4756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对基本图灵机的扩展</a:t>
            </a:r>
          </a:p>
        </p:txBody>
      </p:sp>
      <p:sp>
        <p:nvSpPr>
          <p:cNvPr id="201740" name="Rectangle 12"/>
          <p:cNvSpPr>
            <a:spLocks noChangeArrowheads="1"/>
          </p:cNvSpPr>
          <p:nvPr/>
        </p:nvSpPr>
        <p:spPr bwMode="auto">
          <a:xfrm>
            <a:off x="304800" y="1066800"/>
            <a:ext cx="389731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zh-CN" altLang="en-US" sz="3200" i="0">
                <a:latin typeface="Arial" pitchFamily="34" charset="0"/>
              </a:rPr>
              <a:t>多带图灵机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F5CEB7-3A16-C547-8B17-509ACA07C525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76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59B01B-EDE8-45BF-9781-9721F7285E3D}"/>
              </a:ext>
            </a:extLst>
          </p:cNvPr>
          <p:cNvSpPr txBox="1"/>
          <p:nvPr/>
        </p:nvSpPr>
        <p:spPr>
          <a:xfrm>
            <a:off x="6516216" y="5117122"/>
            <a:ext cx="2555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0" dirty="0"/>
              <a:t>第一条带的带头位置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760D56-5739-4AD1-8CE9-1DD8FA58A53C}"/>
              </a:ext>
            </a:extLst>
          </p:cNvPr>
          <p:cNvSpPr txBox="1"/>
          <p:nvPr/>
        </p:nvSpPr>
        <p:spPr>
          <a:xfrm>
            <a:off x="6516216" y="5477162"/>
            <a:ext cx="2555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0" dirty="0"/>
              <a:t>第一条带的内容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702CCE-7DBF-4C6E-825F-309E6B754CBB}"/>
              </a:ext>
            </a:extLst>
          </p:cNvPr>
          <p:cNvSpPr txBox="1"/>
          <p:nvPr/>
        </p:nvSpPr>
        <p:spPr>
          <a:xfrm>
            <a:off x="6503379" y="5821398"/>
            <a:ext cx="2555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0" dirty="0"/>
              <a:t>第二条带的带头位置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7C8487D-5722-46C9-B0FC-F9FB1433C746}"/>
              </a:ext>
            </a:extLst>
          </p:cNvPr>
          <p:cNvSpPr txBox="1"/>
          <p:nvPr/>
        </p:nvSpPr>
        <p:spPr>
          <a:xfrm>
            <a:off x="6508226" y="6183825"/>
            <a:ext cx="2555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0" dirty="0"/>
              <a:t>第二条带的内容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0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5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10" name="Rectangle 6"/>
          <p:cNvSpPr>
            <a:spLocks noChangeArrowheads="1"/>
          </p:cNvSpPr>
          <p:nvPr/>
        </p:nvSpPr>
        <p:spPr bwMode="auto">
          <a:xfrm>
            <a:off x="609600" y="1295400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</a:t>
            </a:r>
            <a:r>
              <a:rPr lang="zh-CN" altLang="en-US" sz="3200" i="0">
                <a:latin typeface="Arial" pitchFamily="34" charset="0"/>
              </a:rPr>
              <a:t>非确定图灵机</a:t>
            </a:r>
          </a:p>
        </p:txBody>
      </p:sp>
      <p:sp>
        <p:nvSpPr>
          <p:cNvPr id="200711" name="Rectangle 7"/>
          <p:cNvSpPr>
            <a:spLocks noChangeArrowheads="1"/>
          </p:cNvSpPr>
          <p:nvPr/>
        </p:nvSpPr>
        <p:spPr bwMode="auto">
          <a:xfrm>
            <a:off x="838200" y="1981200"/>
            <a:ext cx="81534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</a:rPr>
              <a:t>  </a:t>
            </a:r>
            <a:r>
              <a:rPr lang="zh-CN" altLang="en-US" sz="2800" i="0" dirty="0">
                <a:latin typeface="Arial" pitchFamily="34" charset="0"/>
              </a:rPr>
              <a:t>下一个动作有多种选择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</a:endParaRP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 转移函数可以为  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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: Q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   2</a:t>
            </a:r>
            <a:r>
              <a:rPr lang="en-US" altLang="zh-CN" baseline="30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Q  </a:t>
            </a:r>
            <a:r>
              <a:rPr lang="en-US" altLang="zh-CN" i="0" baseline="30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   D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，其中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Q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、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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和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D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分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    别为有限状态集、带符号集和带头的移动方向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即 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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(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q,X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)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为三元组的集合：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  <a:sym typeface="Symbol" pitchFamily="18" charset="2"/>
            </a:endParaRP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       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{ (q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1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,Y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1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,D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1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) , (q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2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,Y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2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,D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2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) , … , (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q</a:t>
            </a:r>
            <a:r>
              <a:rPr lang="en-US" altLang="zh-CN" baseline="-25000" dirty="0" err="1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k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,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Y</a:t>
            </a:r>
            <a:r>
              <a:rPr lang="en-US" altLang="zh-CN" baseline="-25000" dirty="0" err="1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k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,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D</a:t>
            </a:r>
            <a:r>
              <a:rPr lang="en-US" altLang="zh-CN" baseline="-25000" dirty="0" err="1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k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) }</a:t>
            </a:r>
          </a:p>
        </p:txBody>
      </p:sp>
      <p:sp>
        <p:nvSpPr>
          <p:cNvPr id="200716" name="Rectangle 12"/>
          <p:cNvSpPr>
            <a:spLocks noChangeArrowheads="1"/>
          </p:cNvSpPr>
          <p:nvPr/>
        </p:nvSpPr>
        <p:spPr bwMode="auto">
          <a:xfrm>
            <a:off x="1492250" y="195263"/>
            <a:ext cx="4756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对基本图灵机的扩展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DB198A-5330-BC4D-9DA8-6F865A4C0E33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78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56" name="Rectangle 28"/>
          <p:cNvSpPr>
            <a:spLocks noChangeArrowheads="1"/>
          </p:cNvSpPr>
          <p:nvPr/>
        </p:nvSpPr>
        <p:spPr bwMode="auto">
          <a:xfrm>
            <a:off x="685800" y="1784350"/>
            <a:ext cx="845820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i="0" dirty="0">
                <a:latin typeface="Arial" pitchFamily="34" charset="0"/>
              </a:rPr>
              <a:t>  </a:t>
            </a:r>
            <a:r>
              <a:rPr lang="zh-CN" altLang="en-US" sz="2800" i="0" dirty="0">
                <a:latin typeface="Arial" pitchFamily="34" charset="0"/>
              </a:rPr>
              <a:t>语言接受能力与（确定的）图灵机等价</a:t>
            </a:r>
          </a:p>
          <a:p>
            <a:pPr>
              <a:buFont typeface="Wingdings" pitchFamily="2" charset="2"/>
              <a:buNone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可以采用下图所示的多带图灵机来模拟一个非确定图灵机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主要思想是采用广度优先的方式来模拟非确定图灵机的整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个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ID’s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空间树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</a:t>
            </a:r>
          </a:p>
        </p:txBody>
      </p:sp>
      <p:graphicFrame>
        <p:nvGraphicFramePr>
          <p:cNvPr id="176157" name="Object 29"/>
          <p:cNvGraphicFramePr>
            <a:graphicFrameLocks noChangeAspect="1"/>
          </p:cNvGraphicFramePr>
          <p:nvPr/>
        </p:nvGraphicFramePr>
        <p:xfrm>
          <a:off x="1219200" y="3581400"/>
          <a:ext cx="5867400" cy="292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956048" imgH="2472842" progId="Visio.Drawing.11">
                  <p:embed/>
                </p:oleObj>
              </mc:Choice>
              <mc:Fallback>
                <p:oleObj name="Visio" r:id="rId3" imgW="4956048" imgH="2472842" progId="Visio.Drawing.11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581400"/>
                        <a:ext cx="5867400" cy="292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58" name="Rectangle 30"/>
          <p:cNvSpPr>
            <a:spLocks noChangeArrowheads="1"/>
          </p:cNvSpPr>
          <p:nvPr/>
        </p:nvSpPr>
        <p:spPr bwMode="auto">
          <a:xfrm>
            <a:off x="1492250" y="195263"/>
            <a:ext cx="4756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对基本图灵机的扩展</a:t>
            </a:r>
          </a:p>
        </p:txBody>
      </p:sp>
      <p:sp>
        <p:nvSpPr>
          <p:cNvPr id="176159" name="Rectangle 31"/>
          <p:cNvSpPr>
            <a:spLocks noChangeArrowheads="1"/>
          </p:cNvSpPr>
          <p:nvPr/>
        </p:nvSpPr>
        <p:spPr bwMode="auto">
          <a:xfrm>
            <a:off x="457200" y="1143000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</a:t>
            </a:r>
            <a:r>
              <a:rPr lang="zh-CN" altLang="en-US" sz="3200" i="0">
                <a:latin typeface="Arial" pitchFamily="34" charset="0"/>
              </a:rPr>
              <a:t>非确定图灵机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5912CA-9D35-A942-ACE4-2B5EF51A5F89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79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83" name="Rectangle 7"/>
          <p:cNvSpPr>
            <a:spLocks noChangeArrowheads="1"/>
          </p:cNvSpPr>
          <p:nvPr/>
        </p:nvSpPr>
        <p:spPr bwMode="auto">
          <a:xfrm>
            <a:off x="685800" y="1462088"/>
            <a:ext cx="8305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 i="0" dirty="0">
                <a:latin typeface="Arial" pitchFamily="34" charset="0"/>
              </a:rPr>
              <a:t> </a:t>
            </a:r>
            <a:r>
              <a:rPr lang="zh-CN" altLang="en-US" sz="2800" i="0" dirty="0">
                <a:latin typeface="Arial" pitchFamily="34" charset="0"/>
              </a:rPr>
              <a:t>具有半无穷带（</a:t>
            </a:r>
            <a:r>
              <a:rPr lang="en-US" altLang="zh-CN" sz="2800" dirty="0">
                <a:latin typeface="Arial" pitchFamily="34" charset="0"/>
              </a:rPr>
              <a:t>Semi-infinite</a:t>
            </a:r>
            <a:r>
              <a:rPr lang="en-US" altLang="zh-CN" sz="2800" i="0" dirty="0">
                <a:latin typeface="Arial" pitchFamily="34" charset="0"/>
              </a:rPr>
              <a:t> </a:t>
            </a:r>
            <a:r>
              <a:rPr lang="en-US" altLang="zh-CN" sz="2800" dirty="0">
                <a:latin typeface="Arial" pitchFamily="34" charset="0"/>
              </a:rPr>
              <a:t>Tapes</a:t>
            </a:r>
            <a:r>
              <a:rPr lang="zh-CN" altLang="en-US" sz="2800" i="0" dirty="0">
                <a:latin typeface="Arial" pitchFamily="34" charset="0"/>
              </a:rPr>
              <a:t>）的图灵机</a:t>
            </a:r>
          </a:p>
        </p:txBody>
      </p:sp>
      <p:sp>
        <p:nvSpPr>
          <p:cNvPr id="203784" name="Rectangle 8"/>
          <p:cNvSpPr>
            <a:spLocks noChangeArrowheads="1"/>
          </p:cNvSpPr>
          <p:nvPr/>
        </p:nvSpPr>
        <p:spPr bwMode="auto">
          <a:xfrm>
            <a:off x="685800" y="2300288"/>
            <a:ext cx="8305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zh-CN" altLang="en-US" sz="2800" i="0" dirty="0">
                <a:latin typeface="Arial" pitchFamily="34" charset="0"/>
              </a:rPr>
              <a:t> 多栈机（</a:t>
            </a:r>
            <a:r>
              <a:rPr lang="en-US" altLang="zh-CN" sz="2800" dirty="0" err="1">
                <a:latin typeface="Arial" pitchFamily="34" charset="0"/>
              </a:rPr>
              <a:t>Multistack</a:t>
            </a:r>
            <a:r>
              <a:rPr lang="en-US" altLang="zh-CN" sz="2800" dirty="0">
                <a:latin typeface="Arial" pitchFamily="34" charset="0"/>
              </a:rPr>
              <a:t> Machines</a:t>
            </a:r>
            <a:r>
              <a:rPr lang="zh-CN" altLang="en-US" sz="2800" i="0" dirty="0">
                <a:latin typeface="Arial" pitchFamily="34" charset="0"/>
              </a:rPr>
              <a:t>）</a:t>
            </a:r>
            <a:endParaRPr lang="zh-CN" altLang="en-US" sz="2800" i="0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203785" name="Rectangle 9"/>
          <p:cNvSpPr>
            <a:spLocks noChangeArrowheads="1"/>
          </p:cNvSpPr>
          <p:nvPr/>
        </p:nvSpPr>
        <p:spPr bwMode="auto">
          <a:xfrm>
            <a:off x="685800" y="3138488"/>
            <a:ext cx="8305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 i="0" dirty="0">
                <a:latin typeface="Arial" pitchFamily="34" charset="0"/>
              </a:rPr>
              <a:t> </a:t>
            </a:r>
            <a:r>
              <a:rPr lang="zh-CN" altLang="en-US" sz="2800" i="0" dirty="0">
                <a:latin typeface="Arial" pitchFamily="34" charset="0"/>
              </a:rPr>
              <a:t>计数器机（</a:t>
            </a:r>
            <a:r>
              <a:rPr lang="en-US" altLang="zh-CN" sz="2800" dirty="0">
                <a:latin typeface="Arial" pitchFamily="34" charset="0"/>
              </a:rPr>
              <a:t>Counter Machines</a:t>
            </a:r>
            <a:r>
              <a:rPr lang="zh-CN" altLang="en-US" sz="2800" i="0" dirty="0">
                <a:latin typeface="Arial" pitchFamily="34" charset="0"/>
              </a:rPr>
              <a:t>）</a:t>
            </a:r>
          </a:p>
        </p:txBody>
      </p:sp>
      <p:sp>
        <p:nvSpPr>
          <p:cNvPr id="203786" name="Rectangle 10"/>
          <p:cNvSpPr>
            <a:spLocks noChangeArrowheads="1"/>
          </p:cNvSpPr>
          <p:nvPr/>
        </p:nvSpPr>
        <p:spPr bwMode="auto">
          <a:xfrm>
            <a:off x="1492250" y="19526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受限的图灵机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606E51-617A-E14B-9724-94661BBB21C7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80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95" name="Rectangle 203"/>
          <p:cNvSpPr>
            <a:spLocks noChangeArrowheads="1"/>
          </p:cNvSpPr>
          <p:nvPr/>
        </p:nvSpPr>
        <p:spPr bwMode="auto">
          <a:xfrm>
            <a:off x="762000" y="1157288"/>
            <a:ext cx="6705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 </a:t>
            </a:r>
            <a:r>
              <a:rPr lang="zh-CN" altLang="en-US" sz="3200" i="0">
                <a:latin typeface="Arial" pitchFamily="34" charset="0"/>
              </a:rPr>
              <a:t>转移图与转移表</a:t>
            </a:r>
            <a:endParaRPr lang="zh-CN" altLang="en-US" sz="3200">
              <a:latin typeface="Arial" pitchFamily="34" charset="0"/>
            </a:endParaRPr>
          </a:p>
        </p:txBody>
      </p:sp>
      <p:graphicFrame>
        <p:nvGraphicFramePr>
          <p:cNvPr id="161996" name="Object 204"/>
          <p:cNvGraphicFramePr>
            <a:graphicFrameLocks noChangeAspect="1"/>
          </p:cNvGraphicFramePr>
          <p:nvPr/>
        </p:nvGraphicFramePr>
        <p:xfrm>
          <a:off x="3657600" y="1754188"/>
          <a:ext cx="4191000" cy="210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838840" imgH="2939400" progId="Visio.Drawing.11">
                  <p:embed/>
                </p:oleObj>
              </mc:Choice>
              <mc:Fallback>
                <p:oleObj name="VISIO" r:id="rId2" imgW="5838840" imgH="2939400" progId="Visio.Drawing.11">
                  <p:embed/>
                  <p:pic>
                    <p:nvPicPr>
                      <p:cNvPr id="0" name="Picture 2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754188"/>
                        <a:ext cx="4191000" cy="210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103" name="Rectangle 311"/>
          <p:cNvSpPr>
            <a:spLocks noChangeArrowheads="1"/>
          </p:cNvSpPr>
          <p:nvPr/>
        </p:nvSpPr>
        <p:spPr bwMode="auto">
          <a:xfrm>
            <a:off x="1492250" y="195263"/>
            <a:ext cx="4756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图灵机的概念与定义</a:t>
            </a:r>
          </a:p>
        </p:txBody>
      </p:sp>
      <p:graphicFrame>
        <p:nvGraphicFramePr>
          <p:cNvPr id="162104" name="Object 312"/>
          <p:cNvGraphicFramePr>
            <a:graphicFrameLocks noChangeAspect="1"/>
          </p:cNvGraphicFramePr>
          <p:nvPr/>
        </p:nvGraphicFramePr>
        <p:xfrm>
          <a:off x="1404938" y="4005263"/>
          <a:ext cx="6911975" cy="255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7342022" imgH="2689250" progId="Visio.Drawing.11">
                  <p:embed/>
                </p:oleObj>
              </mc:Choice>
              <mc:Fallback>
                <p:oleObj name="Visio" r:id="rId4" imgW="7342022" imgH="2689250" progId="Visio.Drawing.11">
                  <p:embed/>
                  <p:pic>
                    <p:nvPicPr>
                      <p:cNvPr id="0" name="Picture 3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938" y="4005263"/>
                        <a:ext cx="6911975" cy="255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0F05E325-B38E-2D49-9689-6822A2D3D102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08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ChangeArrowheads="1"/>
          </p:cNvSpPr>
          <p:nvPr/>
        </p:nvSpPr>
        <p:spPr bwMode="auto">
          <a:xfrm>
            <a:off x="684213" y="1143000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</a:rPr>
              <a:t> </a:t>
            </a:r>
            <a:r>
              <a:rPr lang="zh-CN" altLang="en-US" sz="3200" i="0" dirty="0">
                <a:latin typeface="Arial" pitchFamily="34" charset="0"/>
              </a:rPr>
              <a:t>具有半无穷带的图灵机</a:t>
            </a:r>
          </a:p>
        </p:txBody>
      </p:sp>
      <p:sp>
        <p:nvSpPr>
          <p:cNvPr id="204807" name="Rectangle 7"/>
          <p:cNvSpPr>
            <a:spLocks noChangeArrowheads="1"/>
          </p:cNvSpPr>
          <p:nvPr/>
        </p:nvSpPr>
        <p:spPr bwMode="auto">
          <a:xfrm>
            <a:off x="1143000" y="1828800"/>
            <a:ext cx="78486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i="0" dirty="0">
                <a:latin typeface="Arial" pitchFamily="34" charset="0"/>
              </a:rPr>
              <a:t>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带头的初始位置左部没有单元格，带头移动受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     限于从带头初始位置开始向右无限延伸的范围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905000" y="2743200"/>
            <a:ext cx="5486400" cy="3825875"/>
            <a:chOff x="1905000" y="2743200"/>
            <a:chExt cx="5486400" cy="3825875"/>
          </a:xfrm>
        </p:grpSpPr>
        <p:graphicFrame>
          <p:nvGraphicFramePr>
            <p:cNvPr id="204808" name="Object 8"/>
            <p:cNvGraphicFramePr>
              <a:graphicFrameLocks noChangeAspect="1"/>
            </p:cNvGraphicFramePr>
            <p:nvPr/>
          </p:nvGraphicFramePr>
          <p:xfrm>
            <a:off x="1905000" y="2743200"/>
            <a:ext cx="5486400" cy="2425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3956304" imgH="1749247" progId="Visio.Drawing.11">
                    <p:embed/>
                  </p:oleObj>
                </mc:Choice>
                <mc:Fallback>
                  <p:oleObj name="Visio" r:id="rId3" imgW="3956304" imgH="1749247" progId="Visio.Drawing.11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5000" y="2743200"/>
                          <a:ext cx="5486400" cy="2425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809" name="Text Box 9"/>
            <p:cNvSpPr txBox="1">
              <a:spLocks noChangeArrowheads="1"/>
            </p:cNvSpPr>
            <p:nvPr/>
          </p:nvSpPr>
          <p:spPr bwMode="auto">
            <a:xfrm>
              <a:off x="2438400" y="5867400"/>
              <a:ext cx="2971800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zh-CN" altLang="en-US" i="0">
                  <a:latin typeface="Arial" pitchFamily="34" charset="0"/>
                  <a:ea typeface="华文行楷" pitchFamily="2" charset="-122"/>
                </a:rPr>
                <a:t>带头的初始位置</a:t>
              </a:r>
            </a:p>
            <a:p>
              <a:pPr algn="ctr"/>
              <a:r>
                <a:rPr lang="zh-CN" altLang="en-US" i="0">
                  <a:latin typeface="Arial" pitchFamily="34" charset="0"/>
                  <a:ea typeface="华文行楷" pitchFamily="2" charset="-122"/>
                </a:rPr>
                <a:t>（</a:t>
              </a:r>
              <a:r>
                <a:rPr lang="en-US" altLang="zh-CN">
                  <a:latin typeface="Arial" pitchFamily="34" charset="0"/>
                  <a:ea typeface="华文行楷" pitchFamily="2" charset="-122"/>
                </a:rPr>
                <a:t>initial head position</a:t>
              </a:r>
              <a:r>
                <a:rPr lang="zh-CN" altLang="en-US" i="0">
                  <a:latin typeface="Arial" pitchFamily="34" charset="0"/>
                  <a:ea typeface="华文行楷" pitchFamily="2" charset="-122"/>
                </a:rPr>
                <a:t>）</a:t>
              </a:r>
            </a:p>
          </p:txBody>
        </p:sp>
        <p:sp>
          <p:nvSpPr>
            <p:cNvPr id="204810" name="Line 10"/>
            <p:cNvSpPr>
              <a:spLocks noChangeShapeType="1"/>
            </p:cNvSpPr>
            <p:nvPr/>
          </p:nvSpPr>
          <p:spPr bwMode="auto">
            <a:xfrm flipH="1" flipV="1">
              <a:off x="2209800" y="5181600"/>
              <a:ext cx="762000" cy="762000"/>
            </a:xfrm>
            <a:prstGeom prst="line">
              <a:avLst/>
            </a:prstGeom>
            <a:noFill/>
            <a:ln w="9525">
              <a:solidFill>
                <a:srgbClr val="333399"/>
              </a:solidFill>
              <a:round/>
              <a:headEnd/>
              <a:tailEnd type="stealth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04811" name="Rectangle 11"/>
          <p:cNvSpPr>
            <a:spLocks noChangeArrowheads="1"/>
          </p:cNvSpPr>
          <p:nvPr/>
        </p:nvSpPr>
        <p:spPr bwMode="auto">
          <a:xfrm>
            <a:off x="1492250" y="19526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受限的图灵机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95F62C-D694-804E-B4DA-5B3E88886E54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81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>
    <p:wipe dir="r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31" name="Rectangle 7"/>
          <p:cNvSpPr>
            <a:spLocks noChangeArrowheads="1"/>
          </p:cNvSpPr>
          <p:nvPr/>
        </p:nvSpPr>
        <p:spPr bwMode="auto">
          <a:xfrm>
            <a:off x="914400" y="1828800"/>
            <a:ext cx="78486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i="0" dirty="0">
                <a:latin typeface="Arial" pitchFamily="34" charset="0"/>
              </a:rPr>
              <a:t>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可以用一个双道的半无穷带图灵机模拟具有双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     向无穷带的基本图灵机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graphicFrame>
        <p:nvGraphicFramePr>
          <p:cNvPr id="205832" name="Object 8"/>
          <p:cNvGraphicFramePr>
            <a:graphicFrameLocks noChangeAspect="1"/>
          </p:cNvGraphicFramePr>
          <p:nvPr/>
        </p:nvGraphicFramePr>
        <p:xfrm>
          <a:off x="2667000" y="3124200"/>
          <a:ext cx="3487738" cy="314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344522" imgH="2111045" progId="Visio.Drawing.11">
                  <p:embed/>
                </p:oleObj>
              </mc:Choice>
              <mc:Fallback>
                <p:oleObj name="Visio" r:id="rId3" imgW="2344522" imgH="2111045" progId="Visio.Drawing.11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124200"/>
                        <a:ext cx="3487738" cy="314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33" name="Rectangle 9"/>
          <p:cNvSpPr>
            <a:spLocks noChangeArrowheads="1"/>
          </p:cNvSpPr>
          <p:nvPr/>
        </p:nvSpPr>
        <p:spPr bwMode="auto">
          <a:xfrm>
            <a:off x="1492250" y="19526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受限的图灵机</a:t>
            </a:r>
          </a:p>
        </p:txBody>
      </p:sp>
      <p:sp>
        <p:nvSpPr>
          <p:cNvPr id="205834" name="Rectangle 10"/>
          <p:cNvSpPr>
            <a:spLocks noChangeArrowheads="1"/>
          </p:cNvSpPr>
          <p:nvPr/>
        </p:nvSpPr>
        <p:spPr bwMode="auto">
          <a:xfrm>
            <a:off x="684213" y="1143000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</a:t>
            </a:r>
            <a:r>
              <a:rPr lang="zh-CN" altLang="en-US" sz="3200" i="0">
                <a:latin typeface="Arial" pitchFamily="34" charset="0"/>
              </a:rPr>
              <a:t>具有半无穷带的图灵机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9B484F-2EC9-0A45-839E-C51488C18CED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82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>
    <p:wipe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ChangeArrowheads="1"/>
          </p:cNvSpPr>
          <p:nvPr/>
        </p:nvSpPr>
        <p:spPr bwMode="auto">
          <a:xfrm>
            <a:off x="674688" y="1174750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</a:rPr>
              <a:t> </a:t>
            </a:r>
            <a:r>
              <a:rPr lang="zh-CN" altLang="en-US" sz="3200" i="0" dirty="0">
                <a:latin typeface="Arial" pitchFamily="34" charset="0"/>
              </a:rPr>
              <a:t>多栈机</a:t>
            </a:r>
          </a:p>
        </p:txBody>
      </p:sp>
      <p:sp>
        <p:nvSpPr>
          <p:cNvPr id="206859" name="Rectangle 11"/>
          <p:cNvSpPr>
            <a:spLocks noChangeArrowheads="1"/>
          </p:cNvSpPr>
          <p:nvPr/>
        </p:nvSpPr>
        <p:spPr bwMode="auto">
          <a:xfrm>
            <a:off x="914400" y="1936750"/>
            <a:ext cx="7848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 dirty="0">
                <a:latin typeface="Arial" pitchFamily="34" charset="0"/>
              </a:rPr>
              <a:t>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具有多个下推栈的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PDA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，包含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k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个下推栈的一步转移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</a:endParaRPr>
          </a:p>
          <a:p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可表达为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(p,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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,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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, …,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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k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)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sym typeface="Symbol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sym typeface="Symbol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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(q, a, X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, X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, …,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X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k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</a:t>
            </a: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下图示意带有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3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个下推栈的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PDA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graphicFrame>
        <p:nvGraphicFramePr>
          <p:cNvPr id="206860" name="Object 12"/>
          <p:cNvGraphicFramePr>
            <a:graphicFrameLocks noChangeAspect="1"/>
          </p:cNvGraphicFramePr>
          <p:nvPr/>
        </p:nvGraphicFramePr>
        <p:xfrm>
          <a:off x="1524000" y="3465513"/>
          <a:ext cx="5715000" cy="293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073652" imgH="2092147" progId="Visio.Drawing.11">
                  <p:embed/>
                </p:oleObj>
              </mc:Choice>
              <mc:Fallback>
                <p:oleObj name="Visio" r:id="rId3" imgW="4073652" imgH="2092147" progId="Visio.Drawing.11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465513"/>
                        <a:ext cx="5715000" cy="293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61" name="Rectangle 13"/>
          <p:cNvSpPr>
            <a:spLocks noChangeArrowheads="1"/>
          </p:cNvSpPr>
          <p:nvPr/>
        </p:nvSpPr>
        <p:spPr bwMode="auto">
          <a:xfrm>
            <a:off x="1492250" y="19526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受限的图灵机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D0375C-CF43-3749-9B6D-62383C46A2DD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83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83" name="Rectangle 11"/>
          <p:cNvSpPr>
            <a:spLocks noChangeArrowheads="1"/>
          </p:cNvSpPr>
          <p:nvPr/>
        </p:nvSpPr>
        <p:spPr bwMode="auto">
          <a:xfrm>
            <a:off x="914400" y="1828800"/>
            <a:ext cx="7848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 dirty="0">
                <a:latin typeface="Arial" pitchFamily="34" charset="0"/>
              </a:rPr>
              <a:t>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利用一个多带图灵机很容易模拟多栈机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例如，下图所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示的多栈机可以采用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4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条带的多带图灵机模拟： 一条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带用于扫描输入，另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3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条带模拟下推栈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graphicFrame>
        <p:nvGraphicFramePr>
          <p:cNvPr id="207884" name="Object 12"/>
          <p:cNvGraphicFramePr>
            <a:graphicFrameLocks noChangeAspect="1"/>
          </p:cNvGraphicFramePr>
          <p:nvPr/>
        </p:nvGraphicFramePr>
        <p:xfrm>
          <a:off x="1828800" y="3313113"/>
          <a:ext cx="5562600" cy="285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073652" imgH="2092147" progId="Visio.Drawing.11">
                  <p:embed/>
                </p:oleObj>
              </mc:Choice>
              <mc:Fallback>
                <p:oleObj name="Visio" r:id="rId3" imgW="4073652" imgH="2092147" progId="Visio.Drawing.11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313113"/>
                        <a:ext cx="5562600" cy="285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85" name="Rectangle 13"/>
          <p:cNvSpPr>
            <a:spLocks noChangeArrowheads="1"/>
          </p:cNvSpPr>
          <p:nvPr/>
        </p:nvSpPr>
        <p:spPr bwMode="auto">
          <a:xfrm>
            <a:off x="1492250" y="19526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受限的图灵机</a:t>
            </a:r>
          </a:p>
        </p:txBody>
      </p:sp>
      <p:sp>
        <p:nvSpPr>
          <p:cNvPr id="207886" name="Rectangle 14"/>
          <p:cNvSpPr>
            <a:spLocks noChangeArrowheads="1"/>
          </p:cNvSpPr>
          <p:nvPr/>
        </p:nvSpPr>
        <p:spPr bwMode="auto">
          <a:xfrm>
            <a:off x="674688" y="1174750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</a:t>
            </a:r>
            <a:r>
              <a:rPr lang="zh-CN" altLang="en-US" sz="3200" i="0">
                <a:latin typeface="Arial" pitchFamily="34" charset="0"/>
              </a:rPr>
              <a:t>多栈机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55F6D5-22D3-664C-873F-04CD901CC293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84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>
    <p:wipe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07" name="Rectangle 11"/>
          <p:cNvSpPr>
            <a:spLocks noChangeArrowheads="1"/>
          </p:cNvSpPr>
          <p:nvPr/>
        </p:nvSpPr>
        <p:spPr bwMode="auto">
          <a:xfrm>
            <a:off x="838200" y="1997075"/>
            <a:ext cx="4191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i="0" dirty="0">
                <a:latin typeface="Arial" pitchFamily="34" charset="0"/>
              </a:rPr>
              <a:t>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利用一个双栈 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</a:rPr>
              <a:t>PDA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可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</a:rPr>
              <a:t>     以模拟基本图灵机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graphicFrame>
        <p:nvGraphicFramePr>
          <p:cNvPr id="208908" name="Object 12"/>
          <p:cNvGraphicFramePr>
            <a:graphicFrameLocks noChangeAspect="1"/>
          </p:cNvGraphicFramePr>
          <p:nvPr/>
        </p:nvGraphicFramePr>
        <p:xfrm>
          <a:off x="3581400" y="2098675"/>
          <a:ext cx="5251450" cy="392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099304" imgH="3806647" progId="Visio.Drawing.11">
                  <p:embed/>
                </p:oleObj>
              </mc:Choice>
              <mc:Fallback>
                <p:oleObj name="Visio" r:id="rId3" imgW="5099304" imgH="3806647" progId="Visio.Drawing.11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098675"/>
                        <a:ext cx="5251450" cy="392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909" name="Rectangle 13"/>
          <p:cNvSpPr>
            <a:spLocks noChangeArrowheads="1"/>
          </p:cNvSpPr>
          <p:nvPr/>
        </p:nvSpPr>
        <p:spPr bwMode="auto">
          <a:xfrm>
            <a:off x="914400" y="3311525"/>
            <a:ext cx="251460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如右图所示，第一个下推栈模拟当前带头位置左边的单元格，而第二个下推栈模拟当前带头位置右边（包含当前）的单元格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sp>
        <p:nvSpPr>
          <p:cNvPr id="208910" name="Rectangle 14"/>
          <p:cNvSpPr>
            <a:spLocks noChangeArrowheads="1"/>
          </p:cNvSpPr>
          <p:nvPr/>
        </p:nvSpPr>
        <p:spPr bwMode="auto">
          <a:xfrm>
            <a:off x="1492250" y="19526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受限的图灵机</a:t>
            </a:r>
          </a:p>
        </p:txBody>
      </p:sp>
      <p:sp>
        <p:nvSpPr>
          <p:cNvPr id="208911" name="Rectangle 15"/>
          <p:cNvSpPr>
            <a:spLocks noChangeArrowheads="1"/>
          </p:cNvSpPr>
          <p:nvPr/>
        </p:nvSpPr>
        <p:spPr bwMode="auto">
          <a:xfrm>
            <a:off x="674688" y="1174750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</a:t>
            </a:r>
            <a:r>
              <a:rPr lang="zh-CN" altLang="en-US" sz="3200" i="0">
                <a:latin typeface="Arial" pitchFamily="34" charset="0"/>
              </a:rPr>
              <a:t>多栈机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6B5429-1320-B14D-B59C-4CC7EC2E4318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85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8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208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9" grpId="0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ChangeArrowheads="1"/>
          </p:cNvSpPr>
          <p:nvPr/>
        </p:nvSpPr>
        <p:spPr bwMode="auto">
          <a:xfrm>
            <a:off x="674688" y="1066800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</a:rPr>
              <a:t> </a:t>
            </a:r>
            <a:r>
              <a:rPr lang="zh-CN" altLang="en-US" sz="3200" i="0" dirty="0">
                <a:latin typeface="Arial" pitchFamily="34" charset="0"/>
              </a:rPr>
              <a:t>计数器机</a:t>
            </a:r>
          </a:p>
        </p:txBody>
      </p:sp>
      <p:sp>
        <p:nvSpPr>
          <p:cNvPr id="210955" name="Rectangle 11"/>
          <p:cNvSpPr>
            <a:spLocks noChangeArrowheads="1"/>
          </p:cNvSpPr>
          <p:nvPr/>
        </p:nvSpPr>
        <p:spPr bwMode="auto">
          <a:xfrm>
            <a:off x="914400" y="1755775"/>
            <a:ext cx="78486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 dirty="0">
                <a:latin typeface="Arial" pitchFamily="34" charset="0"/>
              </a:rPr>
              <a:t>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将多栈机的多个下推栈替换为多个计数器，每个计数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器存放一个非负整数，控制只知道每个计数器的值是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0</a:t>
            </a:r>
          </a:p>
          <a:p>
            <a:pPr>
              <a:buFont typeface="Wingdings" pitchFamily="2" charset="2"/>
              <a:buNone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或是非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0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计数器机根据当前的状态，下一个输入符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号以及每个计数器的当前值是否为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0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来决定下一步动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作：改变状态，计数器加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1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或减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，但不允许对当前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值为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0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的计数器减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graphicFrame>
        <p:nvGraphicFramePr>
          <p:cNvPr id="210956" name="Object 12"/>
          <p:cNvGraphicFramePr>
            <a:graphicFrameLocks noChangeAspect="1"/>
          </p:cNvGraphicFramePr>
          <p:nvPr/>
        </p:nvGraphicFramePr>
        <p:xfrm>
          <a:off x="1828800" y="4225925"/>
          <a:ext cx="5257800" cy="240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076700" imgH="1863547" progId="Visio.Drawing.11">
                  <p:embed/>
                </p:oleObj>
              </mc:Choice>
              <mc:Fallback>
                <p:oleObj name="Visio" r:id="rId3" imgW="4076700" imgH="1863547" progId="Visio.Drawing.11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225925"/>
                        <a:ext cx="5257800" cy="240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0957" name="Rectangle 13"/>
          <p:cNvSpPr>
            <a:spLocks noChangeArrowheads="1"/>
          </p:cNvSpPr>
          <p:nvPr/>
        </p:nvSpPr>
        <p:spPr bwMode="auto">
          <a:xfrm>
            <a:off x="1492250" y="19526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受限的图灵机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7CB262-7330-F949-9C5D-4A6283C6FBC0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87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>
    <p:wipe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9" name="Rectangle 11"/>
          <p:cNvSpPr>
            <a:spLocks noChangeArrowheads="1"/>
          </p:cNvSpPr>
          <p:nvPr/>
        </p:nvSpPr>
        <p:spPr bwMode="auto">
          <a:xfrm>
            <a:off x="914400" y="1695450"/>
            <a:ext cx="79248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 dirty="0">
                <a:latin typeface="Arial" pitchFamily="34" charset="0"/>
              </a:rPr>
              <a:t>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可以认为，计数器机是一个特殊的多栈机：只有两个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栈符号，一个为栈底标志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Z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0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，另一个为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；每个栈都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初始化为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Z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0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，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Z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0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只能被替换为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</a:rPr>
              <a:t>i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Z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0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（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i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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0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），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只能被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替换为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</a:rPr>
              <a:t>i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（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i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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0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）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栈顶为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Z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0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和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分别相当于计数器的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值是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0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或是非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0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入栈相当于计数器加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1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，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出栈相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当于计数器减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Z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</a:rPr>
              <a:t>0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不会出栈相当于计数器为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0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时不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能减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graphicFrame>
        <p:nvGraphicFramePr>
          <p:cNvPr id="211980" name="Object 12"/>
          <p:cNvGraphicFramePr>
            <a:graphicFrameLocks noChangeAspect="1"/>
          </p:cNvGraphicFramePr>
          <p:nvPr/>
        </p:nvGraphicFramePr>
        <p:xfrm>
          <a:off x="2590800" y="4246563"/>
          <a:ext cx="4454525" cy="253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073652" imgH="2317699" progId="Visio.Drawing.11">
                  <p:embed/>
                </p:oleObj>
              </mc:Choice>
              <mc:Fallback>
                <p:oleObj name="Visio" r:id="rId3" imgW="4073652" imgH="2317699" progId="Visio.Drawing.11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246563"/>
                        <a:ext cx="4454525" cy="2535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81" name="Rectangle 13"/>
          <p:cNvSpPr>
            <a:spLocks noChangeArrowheads="1"/>
          </p:cNvSpPr>
          <p:nvPr/>
        </p:nvSpPr>
        <p:spPr bwMode="auto">
          <a:xfrm>
            <a:off x="1492250" y="19526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受限的图灵机</a:t>
            </a:r>
          </a:p>
        </p:txBody>
      </p:sp>
      <p:sp>
        <p:nvSpPr>
          <p:cNvPr id="211982" name="Rectangle 14"/>
          <p:cNvSpPr>
            <a:spLocks noChangeArrowheads="1"/>
          </p:cNvSpPr>
          <p:nvPr/>
        </p:nvSpPr>
        <p:spPr bwMode="auto">
          <a:xfrm>
            <a:off x="674688" y="1066800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</a:t>
            </a:r>
            <a:r>
              <a:rPr lang="zh-CN" altLang="en-US" sz="3200" i="0">
                <a:latin typeface="Arial" pitchFamily="34" charset="0"/>
              </a:rPr>
              <a:t>计数器机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2D9CAA-5298-224F-8722-74F57DD03E23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88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>
    <p:wipe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03" name="Rectangle 11"/>
          <p:cNvSpPr>
            <a:spLocks noChangeArrowheads="1"/>
          </p:cNvSpPr>
          <p:nvPr/>
        </p:nvSpPr>
        <p:spPr bwMode="auto">
          <a:xfrm>
            <a:off x="914400" y="1708150"/>
            <a:ext cx="78486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 dirty="0">
                <a:latin typeface="Arial" pitchFamily="34" charset="0"/>
              </a:rPr>
              <a:t>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由于上述特殊的多栈机相当于计数器机，因此计数器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机所接受的语言都是递归可枚举的；反过来，所有递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归可枚举语言是否都存在相应的计数器机？关于计数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器机所能接受的语言有如下结论：</a:t>
            </a:r>
          </a:p>
        </p:txBody>
      </p:sp>
      <p:sp>
        <p:nvSpPr>
          <p:cNvPr id="213004" name="Rectangle 12"/>
          <p:cNvSpPr>
            <a:spLocks noChangeArrowheads="1"/>
          </p:cNvSpPr>
          <p:nvPr/>
        </p:nvSpPr>
        <p:spPr bwMode="auto">
          <a:xfrm>
            <a:off x="903288" y="3363913"/>
            <a:ext cx="78184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 dirty="0">
                <a:latin typeface="Arial" pitchFamily="34" charset="0"/>
              </a:rPr>
              <a:t>   </a:t>
            </a:r>
            <a:r>
              <a:rPr lang="zh-CN" altLang="en-US" sz="2400" i="0" dirty="0">
                <a:latin typeface="Arial" pitchFamily="34" charset="0"/>
              </a:rPr>
              <a:t>结论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具有一个计数器的计数器机的语言接受能力相当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于确定的下推自动机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</a:t>
            </a:r>
          </a:p>
        </p:txBody>
      </p:sp>
      <p:sp>
        <p:nvSpPr>
          <p:cNvPr id="213005" name="Rectangle 13"/>
          <p:cNvSpPr>
            <a:spLocks noChangeArrowheads="1"/>
          </p:cNvSpPr>
          <p:nvPr/>
        </p:nvSpPr>
        <p:spPr bwMode="auto">
          <a:xfrm>
            <a:off x="914400" y="4354513"/>
            <a:ext cx="78184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 dirty="0">
                <a:latin typeface="Arial" pitchFamily="34" charset="0"/>
              </a:rPr>
              <a:t>   </a:t>
            </a:r>
            <a:r>
              <a:rPr lang="zh-CN" altLang="en-US" sz="2400" i="0" dirty="0">
                <a:latin typeface="Arial" pitchFamily="34" charset="0"/>
              </a:rPr>
              <a:t>结论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具有两个（或以上）计数器的计数器机的语言接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受能力相当于图灵机，即可以接受递归可枚举语言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</a:t>
            </a:r>
          </a:p>
        </p:txBody>
      </p:sp>
      <p:sp>
        <p:nvSpPr>
          <p:cNvPr id="213006" name="Rectangle 14"/>
          <p:cNvSpPr>
            <a:spLocks noChangeArrowheads="1"/>
          </p:cNvSpPr>
          <p:nvPr/>
        </p:nvSpPr>
        <p:spPr bwMode="auto">
          <a:xfrm>
            <a:off x="914400" y="5270500"/>
            <a:ext cx="81280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 i="0" dirty="0">
                <a:latin typeface="Arial" pitchFamily="34" charset="0"/>
              </a:rPr>
              <a:t>     </a:t>
            </a:r>
            <a:r>
              <a:rPr lang="zh-CN" altLang="en-US" sz="2400" i="0" dirty="0">
                <a:latin typeface="Arial" pitchFamily="34" charset="0"/>
              </a:rPr>
              <a:t>证明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分两步：（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）任何递归可枚举语言可以被具有三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个计数器的计数器机接受；（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）任何具有三个计数器的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计数器机可以用一个具有两个计数器的计数器机来模拟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sp>
        <p:nvSpPr>
          <p:cNvPr id="213007" name="Rectangle 15"/>
          <p:cNvSpPr>
            <a:spLocks noChangeArrowheads="1"/>
          </p:cNvSpPr>
          <p:nvPr/>
        </p:nvSpPr>
        <p:spPr bwMode="auto">
          <a:xfrm>
            <a:off x="1492250" y="19526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受限的图灵机</a:t>
            </a:r>
          </a:p>
        </p:txBody>
      </p:sp>
      <p:sp>
        <p:nvSpPr>
          <p:cNvPr id="213008" name="Rectangle 16"/>
          <p:cNvSpPr>
            <a:spLocks noChangeArrowheads="1"/>
          </p:cNvSpPr>
          <p:nvPr/>
        </p:nvSpPr>
        <p:spPr bwMode="auto">
          <a:xfrm>
            <a:off x="674688" y="1066800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</a:t>
            </a:r>
            <a:r>
              <a:rPr lang="zh-CN" altLang="en-US" sz="3200" i="0">
                <a:latin typeface="Arial" pitchFamily="34" charset="0"/>
              </a:rPr>
              <a:t>计数器机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6EE81B-7778-C04B-A337-643ECC054783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89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13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13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13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004" grpId="0" autoUpdateAnimBg="0"/>
      <p:bldP spid="213005" grpId="0" autoUpdateAnimBg="0"/>
      <p:bldP spid="213006" grpId="0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27" name="Rectangle 11"/>
          <p:cNvSpPr>
            <a:spLocks noChangeArrowheads="1"/>
          </p:cNvSpPr>
          <p:nvPr/>
        </p:nvSpPr>
        <p:spPr bwMode="auto">
          <a:xfrm>
            <a:off x="914400" y="1752600"/>
            <a:ext cx="7924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 dirty="0">
                <a:latin typeface="Arial" pitchFamily="34" charset="0"/>
              </a:rPr>
              <a:t>   </a:t>
            </a:r>
            <a:r>
              <a:rPr lang="zh-CN" altLang="en-US" sz="2400" i="0" dirty="0">
                <a:latin typeface="Arial" pitchFamily="34" charset="0"/>
              </a:rPr>
              <a:t>结论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任何递归可枚举语言可以被具有三个计数器的计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数器机接受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</a:t>
            </a:r>
          </a:p>
        </p:txBody>
      </p:sp>
      <p:sp>
        <p:nvSpPr>
          <p:cNvPr id="214028" name="Rectangle 12"/>
          <p:cNvSpPr>
            <a:spLocks noChangeArrowheads="1"/>
          </p:cNvSpPr>
          <p:nvPr/>
        </p:nvSpPr>
        <p:spPr bwMode="auto">
          <a:xfrm>
            <a:off x="914400" y="2493963"/>
            <a:ext cx="78200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 i="0" dirty="0">
                <a:latin typeface="Arial" pitchFamily="34" charset="0"/>
              </a:rPr>
              <a:t>     </a:t>
            </a:r>
            <a:r>
              <a:rPr lang="zh-CN" altLang="en-US" sz="2400" i="0" dirty="0">
                <a:latin typeface="Arial" pitchFamily="34" charset="0"/>
              </a:rPr>
              <a:t>证明思路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用具有三个计数器的计数器机模拟任何两个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下推栈的多栈机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sp>
        <p:nvSpPr>
          <p:cNvPr id="214029" name="Rectangle 13"/>
          <p:cNvSpPr>
            <a:spLocks noChangeArrowheads="1"/>
          </p:cNvSpPr>
          <p:nvPr/>
        </p:nvSpPr>
        <p:spPr bwMode="auto">
          <a:xfrm>
            <a:off x="914400" y="3308350"/>
            <a:ext cx="7772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假定共有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r-1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个堆栈符号，并将它们分别用整数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到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r-1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表示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这样，一个栈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2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…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X</a:t>
            </a:r>
            <a:r>
              <a:rPr lang="en-US" altLang="zh-CN" baseline="-25000" dirty="0" err="1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n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可编码为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     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n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r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</a:rPr>
              <a:t>n-1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+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n-1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r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</a:rPr>
              <a:t>n-2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+ …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r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+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1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.</a:t>
            </a:r>
          </a:p>
        </p:txBody>
      </p:sp>
      <p:sp>
        <p:nvSpPr>
          <p:cNvPr id="214030" name="Rectangle 14"/>
          <p:cNvSpPr>
            <a:spLocks noChangeArrowheads="1"/>
          </p:cNvSpPr>
          <p:nvPr/>
        </p:nvSpPr>
        <p:spPr bwMode="auto">
          <a:xfrm>
            <a:off x="914400" y="4422775"/>
            <a:ext cx="80772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可以用两个计数器表示两个下推栈，第三个计数器用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于辅助完成关于栈的操作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前者初始化为开始栈符对应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的整数，后者初始化为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0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操作 </a:t>
            </a:r>
            <a:r>
              <a:rPr lang="en-US" altLang="zh-CN" dirty="0">
                <a:latin typeface="Arial" pitchFamily="34" charset="0"/>
              </a:rPr>
              <a:t>pop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相当于上述整数除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以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r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取整（即弹出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X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），操作 </a:t>
            </a:r>
            <a:r>
              <a:rPr lang="en-US" altLang="zh-CN" dirty="0">
                <a:latin typeface="Arial" pitchFamily="34" charset="0"/>
              </a:rPr>
              <a:t>push(X)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相当于乘以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r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再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加上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X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，将栈顶元素 </a:t>
            </a:r>
            <a:r>
              <a:rPr lang="en-US" altLang="zh-CN" dirty="0">
                <a:latin typeface="Arial" pitchFamily="34" charset="0"/>
                <a:sym typeface="Symbol" pitchFamily="18" charset="2"/>
              </a:rPr>
              <a:t>X</a:t>
            </a:r>
            <a:r>
              <a:rPr lang="en-US" altLang="zh-CN" sz="2400" i="0" dirty="0">
                <a:latin typeface="Arial" pitchFamily="34" charset="0"/>
              </a:rPr>
              <a:t> </a:t>
            </a:r>
            <a:r>
              <a:rPr lang="zh-CN" altLang="en-US" sz="2400" i="0" dirty="0">
                <a:latin typeface="Arial" pitchFamily="34" charset="0"/>
              </a:rPr>
              <a:t>替换为</a:t>
            </a:r>
            <a:r>
              <a:rPr lang="en-US" altLang="zh-CN" dirty="0">
                <a:latin typeface="Arial" pitchFamily="34" charset="0"/>
                <a:sym typeface="Symbol" pitchFamily="18" charset="2"/>
              </a:rPr>
              <a:t>Y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相当于先减去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再加上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Y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乘和除需借助于第三个计数器来完成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sp>
        <p:nvSpPr>
          <p:cNvPr id="214031" name="Rectangle 15"/>
          <p:cNvSpPr>
            <a:spLocks noChangeArrowheads="1"/>
          </p:cNvSpPr>
          <p:nvPr/>
        </p:nvSpPr>
        <p:spPr bwMode="auto">
          <a:xfrm>
            <a:off x="1492250" y="19526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受限的图灵机</a:t>
            </a:r>
          </a:p>
        </p:txBody>
      </p:sp>
      <p:sp>
        <p:nvSpPr>
          <p:cNvPr id="214032" name="Rectangle 16"/>
          <p:cNvSpPr>
            <a:spLocks noChangeArrowheads="1"/>
          </p:cNvSpPr>
          <p:nvPr/>
        </p:nvSpPr>
        <p:spPr bwMode="auto">
          <a:xfrm>
            <a:off x="674688" y="1143000"/>
            <a:ext cx="800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</a:t>
            </a:r>
            <a:r>
              <a:rPr lang="zh-CN" altLang="en-US" sz="3200" i="0">
                <a:latin typeface="Arial" pitchFamily="34" charset="0"/>
              </a:rPr>
              <a:t>计数器机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3D4B31-9879-E843-B891-AEB6BBC328EC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90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14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14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14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28" grpId="0" autoUpdateAnimBg="0"/>
      <p:bldP spid="214029" grpId="0" autoUpdateAnimBg="0"/>
      <p:bldP spid="214030" grpId="0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1" name="Rectangle 11"/>
          <p:cNvSpPr>
            <a:spLocks noChangeArrowheads="1"/>
          </p:cNvSpPr>
          <p:nvPr/>
        </p:nvSpPr>
        <p:spPr bwMode="auto">
          <a:xfrm>
            <a:off x="914400" y="1787525"/>
            <a:ext cx="7924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 dirty="0">
                <a:latin typeface="Arial" pitchFamily="34" charset="0"/>
              </a:rPr>
              <a:t>   </a:t>
            </a:r>
            <a:r>
              <a:rPr lang="zh-CN" altLang="en-US" sz="2400" i="0" dirty="0">
                <a:latin typeface="Arial" pitchFamily="34" charset="0"/>
              </a:rPr>
              <a:t>结论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任何具有三个计数器的计数器机可以用一个具有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两个计数器的计数器机来模拟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</a:t>
            </a:r>
          </a:p>
        </p:txBody>
      </p:sp>
      <p:sp>
        <p:nvSpPr>
          <p:cNvPr id="215052" name="Rectangle 12"/>
          <p:cNvSpPr>
            <a:spLocks noChangeArrowheads="1"/>
          </p:cNvSpPr>
          <p:nvPr/>
        </p:nvSpPr>
        <p:spPr bwMode="auto">
          <a:xfrm>
            <a:off x="914400" y="2665413"/>
            <a:ext cx="84851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 i="0" dirty="0">
                <a:latin typeface="Arial" pitchFamily="34" charset="0"/>
              </a:rPr>
              <a:t>     </a:t>
            </a:r>
            <a:r>
              <a:rPr lang="zh-CN" altLang="en-US" sz="2400" i="0" dirty="0">
                <a:latin typeface="Arial" pitchFamily="34" charset="0"/>
              </a:rPr>
              <a:t>证明思路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将任何三个计数器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</a:rPr>
              <a:t>i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, j, k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用整数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m=2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</a:rPr>
              <a:t>i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3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</a:rPr>
              <a:t>j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5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</a:rPr>
              <a:t>k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表示，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存放于一个计数器，另外一个计数器用于辅助完成相应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于原先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</a:rPr>
              <a:t>i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, j, k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计数器上的操作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</a:t>
            </a:r>
          </a:p>
        </p:txBody>
      </p:sp>
      <p:sp>
        <p:nvSpPr>
          <p:cNvPr id="215053" name="Rectangle 13"/>
          <p:cNvSpPr>
            <a:spLocks noChangeArrowheads="1"/>
          </p:cNvSpPr>
          <p:nvPr/>
        </p:nvSpPr>
        <p:spPr bwMode="auto">
          <a:xfrm>
            <a:off x="914400" y="3962400"/>
            <a:ext cx="80010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主要模拟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</a:rPr>
              <a:t>i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, j, k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计数器上的三种操作：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(1) </a:t>
            </a:r>
            <a:r>
              <a:rPr lang="en-US" altLang="zh-CN" sz="2400" dirty="0" err="1">
                <a:latin typeface="Arial" pitchFamily="34" charset="0"/>
              </a:rPr>
              <a:t>i</a:t>
            </a:r>
            <a:r>
              <a:rPr lang="en-US" altLang="zh-CN" sz="2400" dirty="0">
                <a:latin typeface="Arial" pitchFamily="34" charset="0"/>
              </a:rPr>
              <a:t>, j, k </a:t>
            </a:r>
            <a:r>
              <a:rPr lang="zh-CN" altLang="en-US" sz="2400" i="0" dirty="0">
                <a:latin typeface="Arial" pitchFamily="34" charset="0"/>
              </a:rPr>
              <a:t>加</a:t>
            </a:r>
            <a:r>
              <a:rPr lang="en-US" altLang="zh-CN" sz="2400" dirty="0">
                <a:latin typeface="Arial" pitchFamily="34" charset="0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 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</a:rPr>
              <a:t>i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加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1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相当于上述计数器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m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乘以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，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j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加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1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相当于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m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乘以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3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，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k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加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1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相当于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m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乘以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5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；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(2) </a:t>
            </a:r>
            <a:r>
              <a:rPr lang="en-US" altLang="zh-CN" sz="2400" dirty="0" err="1">
                <a:latin typeface="Arial" pitchFamily="34" charset="0"/>
              </a:rPr>
              <a:t>i</a:t>
            </a:r>
            <a:r>
              <a:rPr lang="en-US" altLang="zh-CN" sz="2400" dirty="0">
                <a:latin typeface="Arial" pitchFamily="34" charset="0"/>
              </a:rPr>
              <a:t>, j, k </a:t>
            </a:r>
            <a:r>
              <a:rPr lang="zh-CN" altLang="en-US" sz="2400" i="0" dirty="0">
                <a:latin typeface="Arial" pitchFamily="34" charset="0"/>
              </a:rPr>
              <a:t>减</a:t>
            </a:r>
            <a:r>
              <a:rPr lang="en-US" altLang="zh-CN" sz="2400" dirty="0">
                <a:latin typeface="Arial" pitchFamily="34" charset="0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 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</a:rPr>
              <a:t>i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减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1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相当于上述计数器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m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除以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，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j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减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1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相当于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m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除以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3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，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k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减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1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相当于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m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除以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5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；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</a:rPr>
              <a:t>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(3) </a:t>
            </a:r>
            <a:r>
              <a:rPr lang="zh-CN" altLang="en-US" sz="2400" i="0" dirty="0">
                <a:latin typeface="Arial" pitchFamily="34" charset="0"/>
              </a:rPr>
              <a:t>判别 </a:t>
            </a:r>
            <a:r>
              <a:rPr lang="en-US" altLang="zh-CN" sz="2400" dirty="0" err="1">
                <a:latin typeface="Arial" pitchFamily="34" charset="0"/>
              </a:rPr>
              <a:t>i</a:t>
            </a:r>
            <a:r>
              <a:rPr lang="en-US" altLang="zh-CN" sz="2400" dirty="0">
                <a:latin typeface="Arial" pitchFamily="34" charset="0"/>
              </a:rPr>
              <a:t>, j, k </a:t>
            </a:r>
            <a:r>
              <a:rPr lang="zh-CN" altLang="en-US" sz="2400" i="0" dirty="0">
                <a:latin typeface="Arial" pitchFamily="34" charset="0"/>
              </a:rPr>
              <a:t>是否为 </a:t>
            </a:r>
            <a:r>
              <a:rPr lang="en-US" altLang="zh-CN" sz="2400" dirty="0">
                <a:latin typeface="Arial" pitchFamily="34" charset="0"/>
              </a:rPr>
              <a:t>0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相当于分别判别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m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能否被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，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3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和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5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整除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能整除则不为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0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，反之则为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0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sp>
        <p:nvSpPr>
          <p:cNvPr id="215054" name="Rectangle 14"/>
          <p:cNvSpPr>
            <a:spLocks noChangeArrowheads="1"/>
          </p:cNvSpPr>
          <p:nvPr/>
        </p:nvSpPr>
        <p:spPr bwMode="auto">
          <a:xfrm>
            <a:off x="1492250" y="195263"/>
            <a:ext cx="323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受限的图灵机</a:t>
            </a:r>
          </a:p>
        </p:txBody>
      </p:sp>
      <p:sp>
        <p:nvSpPr>
          <p:cNvPr id="215055" name="Rectangle 15"/>
          <p:cNvSpPr>
            <a:spLocks noChangeArrowheads="1"/>
          </p:cNvSpPr>
          <p:nvPr/>
        </p:nvSpPr>
        <p:spPr bwMode="auto">
          <a:xfrm>
            <a:off x="609600" y="1219200"/>
            <a:ext cx="800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</a:rPr>
              <a:t> </a:t>
            </a:r>
            <a:r>
              <a:rPr lang="zh-CN" altLang="en-US" sz="3200" i="0">
                <a:latin typeface="Arial" pitchFamily="34" charset="0"/>
              </a:rPr>
              <a:t>计数器机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7ED49A-DBD4-3046-B49B-B84ABC09934A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91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15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15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2" grpId="0" autoUpdateAnimBg="0"/>
      <p:bldP spid="215053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5" name="Rectangle 7"/>
          <p:cNvSpPr>
            <a:spLocks noChangeArrowheads="1"/>
          </p:cNvSpPr>
          <p:nvPr/>
        </p:nvSpPr>
        <p:spPr bwMode="auto">
          <a:xfrm>
            <a:off x="684213" y="1268413"/>
            <a:ext cx="8280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 i="0">
                <a:latin typeface="Arial" pitchFamily="34" charset="0"/>
              </a:rPr>
              <a:t>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</a:rPr>
              <a:t>用</a:t>
            </a:r>
            <a:r>
              <a:rPr lang="en-US" altLang="zh-CN" sz="2800" b="0">
                <a:latin typeface="Arial" pitchFamily="34" charset="0"/>
              </a:rPr>
              <a:t>ID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</a:rPr>
              <a:t>instantaneous descriptions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</a:rPr>
              <a:t>）</a:t>
            </a:r>
            <a:r>
              <a:rPr lang="zh-CN" altLang="en-US" sz="2800" i="0">
                <a:solidFill>
                  <a:srgbClr val="333399"/>
                </a:solidFill>
              </a:rPr>
              <a:t>表达</a:t>
            </a:r>
            <a:r>
              <a:rPr lang="zh-CN" altLang="en-US" sz="2800" i="0"/>
              <a:t>当前格局</a:t>
            </a:r>
          </a:p>
        </p:txBody>
      </p:sp>
      <p:sp>
        <p:nvSpPr>
          <p:cNvPr id="196620" name="Rectangle 12"/>
          <p:cNvSpPr>
            <a:spLocks noChangeArrowheads="1"/>
          </p:cNvSpPr>
          <p:nvPr/>
        </p:nvSpPr>
        <p:spPr bwMode="auto">
          <a:xfrm>
            <a:off x="685800" y="2036763"/>
            <a:ext cx="813435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 i="0" dirty="0">
                <a:latin typeface="Arial" pitchFamily="34" charset="0"/>
              </a:rPr>
              <a:t>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图灵机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M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= 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Q,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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,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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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, q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</a:rPr>
              <a:t>0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, B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, F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的当前格局用字符串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 </a:t>
            </a:r>
            <a:r>
              <a:rPr lang="en-US" altLang="zh-CN" sz="2400" dirty="0">
                <a:latin typeface="Arial" pitchFamily="34" charset="0"/>
              </a:rPr>
              <a:t>X</a:t>
            </a:r>
            <a:r>
              <a:rPr lang="en-US" altLang="zh-CN" sz="2400" baseline="-25000" dirty="0">
                <a:latin typeface="Arial" pitchFamily="34" charset="0"/>
              </a:rPr>
              <a:t>1</a:t>
            </a:r>
            <a:r>
              <a:rPr lang="en-US" altLang="zh-CN" sz="2400" dirty="0">
                <a:latin typeface="Arial" pitchFamily="34" charset="0"/>
              </a:rPr>
              <a:t>X</a:t>
            </a:r>
            <a:r>
              <a:rPr lang="en-US" altLang="zh-CN" sz="2400" baseline="-25000" dirty="0">
                <a:latin typeface="Arial" pitchFamily="34" charset="0"/>
              </a:rPr>
              <a:t>2</a:t>
            </a:r>
            <a:r>
              <a:rPr lang="en-US" altLang="zh-CN" sz="2400" dirty="0">
                <a:latin typeface="Arial" pitchFamily="34" charset="0"/>
              </a:rPr>
              <a:t>…X</a:t>
            </a:r>
            <a:r>
              <a:rPr lang="en-US" altLang="zh-CN" sz="2400" baseline="-25000" dirty="0">
                <a:latin typeface="Arial" pitchFamily="34" charset="0"/>
              </a:rPr>
              <a:t>i-1</a:t>
            </a:r>
            <a:r>
              <a:rPr lang="en-US" altLang="zh-CN" sz="2400" dirty="0">
                <a:latin typeface="Arial" pitchFamily="34" charset="0"/>
              </a:rPr>
              <a:t>qX</a:t>
            </a:r>
            <a:r>
              <a:rPr lang="en-US" altLang="zh-CN" sz="2400" baseline="-25000" dirty="0">
                <a:latin typeface="Arial" pitchFamily="34" charset="0"/>
              </a:rPr>
              <a:t>i</a:t>
            </a:r>
            <a:r>
              <a:rPr lang="en-US" altLang="zh-CN" sz="2400" dirty="0">
                <a:latin typeface="Arial" pitchFamily="34" charset="0"/>
              </a:rPr>
              <a:t>X</a:t>
            </a:r>
            <a:r>
              <a:rPr lang="en-US" altLang="zh-CN" sz="2400" baseline="-25000" dirty="0">
                <a:latin typeface="Arial" pitchFamily="34" charset="0"/>
              </a:rPr>
              <a:t>i+1</a:t>
            </a:r>
            <a:r>
              <a:rPr lang="en-US" altLang="zh-CN" sz="2400" dirty="0">
                <a:latin typeface="Arial" pitchFamily="34" charset="0"/>
              </a:rPr>
              <a:t>…</a:t>
            </a:r>
            <a:r>
              <a:rPr lang="en-US" altLang="zh-CN" sz="2400" dirty="0" err="1">
                <a:latin typeface="Arial" pitchFamily="34" charset="0"/>
              </a:rPr>
              <a:t>X</a:t>
            </a:r>
            <a:r>
              <a:rPr lang="en-US" altLang="zh-CN" sz="2400" baseline="-25000" dirty="0" err="1">
                <a:latin typeface="Arial" pitchFamily="34" charset="0"/>
              </a:rPr>
              <a:t>n</a:t>
            </a:r>
            <a:r>
              <a:rPr lang="en-US" altLang="zh-CN" sz="2400" dirty="0"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表示，称为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ID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，其中</a:t>
            </a:r>
          </a:p>
          <a:p>
            <a:pPr>
              <a:buFont typeface="Wingdings" pitchFamily="2" charset="2"/>
              <a:buNone/>
            </a:pPr>
            <a:r>
              <a:rPr lang="zh-CN" altLang="en-US" sz="1000" i="0" dirty="0">
                <a:solidFill>
                  <a:srgbClr val="333399"/>
                </a:solidFill>
                <a:latin typeface="Arial" pitchFamily="34" charset="0"/>
              </a:rPr>
              <a:t>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1.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 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</a:rPr>
              <a:t>q</a:t>
            </a:r>
            <a:r>
              <a:rPr lang="en-US" altLang="zh-CN" sz="2400" i="0" dirty="0" err="1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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</a:rPr>
              <a:t>Q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为当前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M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的状态；</a:t>
            </a:r>
          </a:p>
          <a:p>
            <a:pPr>
              <a:buFont typeface="Wingdings" pitchFamily="2" charset="2"/>
              <a:buNone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2.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当前带的头正在扫描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</a:rPr>
              <a:t>i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；</a:t>
            </a:r>
          </a:p>
          <a:p>
            <a:pPr>
              <a:buFont typeface="Wingdings" pitchFamily="2" charset="2"/>
              <a:buNone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3.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…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</a:rPr>
              <a:t>n</a:t>
            </a:r>
            <a:r>
              <a:rPr lang="en-US" altLang="zh-CN" sz="2400" dirty="0"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为当前带中最左端的非空白符号与最右端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     的非空白符号之间的带符号串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有两个例外，即当带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     头位于最左端非空白符号的左边时，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…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</a:rPr>
              <a:t>n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的某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     个前缀部分为空白符号串；当带头位于最右端非空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     白符号的右边时，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…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</a:rPr>
              <a:t>X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</a:rPr>
              <a:t>n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的某个后缀部分为空白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     符号串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sp>
        <p:nvSpPr>
          <p:cNvPr id="196623" name="Rectangle 15"/>
          <p:cNvSpPr>
            <a:spLocks noChangeArrowheads="1"/>
          </p:cNvSpPr>
          <p:nvPr/>
        </p:nvSpPr>
        <p:spPr bwMode="auto">
          <a:xfrm>
            <a:off x="1492250" y="195263"/>
            <a:ext cx="4756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图灵机的概念与定义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1F4C6F-4EB8-F74B-8725-1437CEA6C7DB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09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>
    <p:wipe dir="r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5" name="Rectangle 7"/>
          <p:cNvSpPr>
            <a:spLocks noChangeArrowheads="1"/>
          </p:cNvSpPr>
          <p:nvPr/>
        </p:nvSpPr>
        <p:spPr bwMode="auto">
          <a:xfrm>
            <a:off x="990600" y="1554163"/>
            <a:ext cx="53276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</a:rPr>
              <a:t>  </a:t>
            </a:r>
            <a:r>
              <a:rPr lang="zh-CN" altLang="en-US" sz="3200" i="0" dirty="0">
                <a:latin typeface="Arial" pitchFamily="34" charset="0"/>
              </a:rPr>
              <a:t>以普通计算机模拟图灵机</a:t>
            </a:r>
          </a:p>
        </p:txBody>
      </p:sp>
      <p:sp>
        <p:nvSpPr>
          <p:cNvPr id="217096" name="Rectangle 8"/>
          <p:cNvSpPr>
            <a:spLocks noChangeArrowheads="1"/>
          </p:cNvSpPr>
          <p:nvPr/>
        </p:nvSpPr>
        <p:spPr bwMode="auto">
          <a:xfrm>
            <a:off x="990600" y="2392363"/>
            <a:ext cx="611981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 i="0" dirty="0">
                <a:latin typeface="Arial" pitchFamily="34" charset="0"/>
              </a:rPr>
              <a:t>  </a:t>
            </a:r>
            <a:r>
              <a:rPr lang="zh-CN" altLang="en-US" sz="3200" i="0" dirty="0">
                <a:latin typeface="Arial" pitchFamily="34" charset="0"/>
              </a:rPr>
              <a:t>以多带图灵机模拟普通计算机</a:t>
            </a:r>
          </a:p>
        </p:txBody>
      </p:sp>
      <p:sp>
        <p:nvSpPr>
          <p:cNvPr id="217097" name="Rectangle 9"/>
          <p:cNvSpPr>
            <a:spLocks noChangeArrowheads="1"/>
          </p:cNvSpPr>
          <p:nvPr/>
        </p:nvSpPr>
        <p:spPr bwMode="auto">
          <a:xfrm>
            <a:off x="1447800" y="195263"/>
            <a:ext cx="374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图灵机与计算机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93B4F8-7DB3-1C40-ACC9-61C934001C9C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93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>
    <p:wipe dir="r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ChangeArrowheads="1"/>
          </p:cNvSpPr>
          <p:nvPr/>
        </p:nvSpPr>
        <p:spPr bwMode="auto">
          <a:xfrm>
            <a:off x="674688" y="1066800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zh-CN" altLang="en-US" sz="3200" i="0" dirty="0">
                <a:latin typeface="Arial" pitchFamily="34" charset="0"/>
              </a:rPr>
              <a:t>以普通计算机模拟图灵机</a:t>
            </a:r>
          </a:p>
        </p:txBody>
      </p:sp>
      <p:sp>
        <p:nvSpPr>
          <p:cNvPr id="218119" name="Rectangle 7"/>
          <p:cNvSpPr>
            <a:spLocks noChangeArrowheads="1"/>
          </p:cNvSpPr>
          <p:nvPr/>
        </p:nvSpPr>
        <p:spPr bwMode="auto">
          <a:xfrm>
            <a:off x="1066800" y="1695450"/>
            <a:ext cx="78486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 dirty="0">
                <a:latin typeface="Arial" pitchFamily="34" charset="0"/>
              </a:rPr>
              <a:t>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采用适当的数据结构（如转移表）不难编制普通的计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算机程序实现图灵机的有限状态控制机制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存在问题的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是如何模拟无限延伸的带，因为普通计算机的存储空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间（包括各个级别的存储器）是有限的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但是，可以假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想一种可以无限扩充存储量的存储系统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实际上，可装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卸的 外存系统并不严格规定存储量的上限，而且并非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所有信息都需要在线存储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</a:t>
            </a:r>
          </a:p>
        </p:txBody>
      </p:sp>
      <p:graphicFrame>
        <p:nvGraphicFramePr>
          <p:cNvPr id="218120" name="Object 8"/>
          <p:cNvGraphicFramePr>
            <a:graphicFrameLocks noChangeAspect="1"/>
          </p:cNvGraphicFramePr>
          <p:nvPr/>
        </p:nvGraphicFramePr>
        <p:xfrm>
          <a:off x="1676400" y="4495800"/>
          <a:ext cx="6019800" cy="217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886249" imgH="1762658" progId="Visio.Drawing.11">
                  <p:embed/>
                </p:oleObj>
              </mc:Choice>
              <mc:Fallback>
                <p:oleObj name="Visio" r:id="rId3" imgW="4886249" imgH="1762658" progId="Visio.Drawing.11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495800"/>
                        <a:ext cx="6019800" cy="217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21" name="Rectangle 9"/>
          <p:cNvSpPr>
            <a:spLocks noChangeArrowheads="1"/>
          </p:cNvSpPr>
          <p:nvPr/>
        </p:nvSpPr>
        <p:spPr bwMode="auto">
          <a:xfrm>
            <a:off x="1447800" y="195263"/>
            <a:ext cx="374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图灵机与计算机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976DAF-49C1-5E4A-BFBF-7DA1C7A38C08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94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>
    <p:wipe dir="r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ChangeArrowheads="1"/>
          </p:cNvSpPr>
          <p:nvPr/>
        </p:nvSpPr>
        <p:spPr bwMode="auto">
          <a:xfrm>
            <a:off x="674688" y="1066800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</a:rPr>
              <a:t> </a:t>
            </a:r>
            <a:r>
              <a:rPr lang="zh-CN" altLang="en-US" sz="3200" i="0" dirty="0">
                <a:latin typeface="Arial" pitchFamily="34" charset="0"/>
              </a:rPr>
              <a:t>以多带图灵机模拟普通计算机</a:t>
            </a:r>
          </a:p>
        </p:txBody>
      </p:sp>
      <p:sp>
        <p:nvSpPr>
          <p:cNvPr id="219143" name="Rectangle 7"/>
          <p:cNvSpPr>
            <a:spLocks noChangeArrowheads="1"/>
          </p:cNvSpPr>
          <p:nvPr/>
        </p:nvSpPr>
        <p:spPr bwMode="auto">
          <a:xfrm>
            <a:off x="914400" y="1616075"/>
            <a:ext cx="7848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 dirty="0">
                <a:latin typeface="Arial" pitchFamily="34" charset="0"/>
              </a:rPr>
              <a:t>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可以用多带图灵机模拟典型的存储程序式计算机，参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     见以下示意图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</a:rPr>
              <a:t>必要时，可增加更多的带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.</a:t>
            </a:r>
          </a:p>
        </p:txBody>
      </p:sp>
      <p:graphicFrame>
        <p:nvGraphicFramePr>
          <p:cNvPr id="219144" name="Object 8"/>
          <p:cNvGraphicFramePr>
            <a:graphicFrameLocks noChangeAspect="1"/>
          </p:cNvGraphicFramePr>
          <p:nvPr/>
        </p:nvGraphicFramePr>
        <p:xfrm>
          <a:off x="1592263" y="2530475"/>
          <a:ext cx="5113337" cy="417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13020" imgH="4175760" progId="Visio.Drawing.11">
                  <p:embed/>
                </p:oleObj>
              </mc:Choice>
              <mc:Fallback>
                <p:oleObj name="Visio" r:id="rId3" imgW="5113020" imgH="4175760" progId="Visio.Drawing.11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2530475"/>
                        <a:ext cx="5113337" cy="417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145" name="Rectangle 9"/>
          <p:cNvSpPr>
            <a:spLocks noChangeArrowheads="1"/>
          </p:cNvSpPr>
          <p:nvPr/>
        </p:nvSpPr>
        <p:spPr bwMode="auto">
          <a:xfrm>
            <a:off x="1447800" y="195263"/>
            <a:ext cx="374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图灵机与计算机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0530CD-D205-B242-9A9F-2019F4FFE2C2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95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>
    <p:wipe dir="r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5" name="Text Box 7"/>
          <p:cNvSpPr txBox="1">
            <a:spLocks noChangeArrowheads="1"/>
          </p:cNvSpPr>
          <p:nvPr/>
        </p:nvSpPr>
        <p:spPr bwMode="auto">
          <a:xfrm>
            <a:off x="1295400" y="1371600"/>
            <a:ext cx="5334000" cy="187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1000" i="0" dirty="0">
                <a:solidFill>
                  <a:srgbClr val="333399"/>
                </a:solidFill>
                <a:latin typeface="Arial" pitchFamily="34" charset="0"/>
              </a:rPr>
              <a:t> </a:t>
            </a:r>
          </a:p>
          <a:p>
            <a:pPr algn="just"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zh-CN" altLang="en-US" sz="2400" i="0" dirty="0">
                <a:latin typeface="Arial" pitchFamily="34" charset="0"/>
              </a:rPr>
              <a:t>必做题</a:t>
            </a:r>
            <a:r>
              <a:rPr lang="en-US" altLang="zh-CN" sz="2400" i="0" dirty="0">
                <a:latin typeface="Arial" pitchFamily="34" charset="0"/>
              </a:rPr>
              <a:t>:</a:t>
            </a:r>
            <a:endParaRPr lang="en-US" altLang="zh-CN" sz="1000" i="0" dirty="0">
              <a:solidFill>
                <a:srgbClr val="333399"/>
              </a:solidFill>
              <a:latin typeface="Arial" pitchFamily="34" charset="0"/>
            </a:endParaRPr>
          </a:p>
          <a:p>
            <a:pPr lvl="3" algn="just">
              <a:buClr>
                <a:srgbClr val="800080"/>
              </a:buClr>
              <a:buFontTx/>
              <a:buChar char="•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 !Ex.8.2.2(c)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</a:endParaRPr>
          </a:p>
          <a:p>
            <a:pPr lvl="3" algn="just">
              <a:buClr>
                <a:srgbClr val="800080"/>
              </a:buClr>
              <a:buFontTx/>
              <a:buChar char="•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 Ex.8.2.3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</a:endParaRPr>
          </a:p>
          <a:p>
            <a:pPr lvl="3" algn="just">
              <a:buClr>
                <a:srgbClr val="800080"/>
              </a:buClr>
              <a:buFontTx/>
              <a:buChar char="•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 Ex.8.2.5(b)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</a:endParaRP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258057" name="Rectangle 9"/>
          <p:cNvSpPr>
            <a:spLocks noChangeArrowheads="1"/>
          </p:cNvSpPr>
          <p:nvPr/>
        </p:nvSpPr>
        <p:spPr bwMode="auto">
          <a:xfrm>
            <a:off x="1476375" y="228600"/>
            <a:ext cx="223202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课后练习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D4AC7D-0E47-AA4F-BC6E-F1B1C73FD7B7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 dirty="0">
                <a:solidFill>
                  <a:srgbClr val="000000"/>
                </a:solidFill>
              </a:rPr>
              <a:t>96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>
    <p:wipe dir="r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2" name="Rectangle 8"/>
          <p:cNvSpPr>
            <a:spLocks noChangeArrowheads="1"/>
          </p:cNvSpPr>
          <p:nvPr/>
        </p:nvSpPr>
        <p:spPr bwMode="auto">
          <a:xfrm>
            <a:off x="3352800" y="4479925"/>
            <a:ext cx="2819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4000">
                <a:solidFill>
                  <a:schemeClr val="hlink"/>
                </a:solidFill>
                <a:latin typeface="Arial" pitchFamily="34" charset="0"/>
                <a:ea typeface="宋体" pitchFamily="2" charset="-122"/>
              </a:rPr>
              <a:t>Thank You</a:t>
            </a:r>
            <a:endParaRPr lang="en-US" altLang="zh-CN" sz="3200">
              <a:solidFill>
                <a:schemeClr val="hlink"/>
              </a:solidFill>
              <a:latin typeface="CMR10" charset="0"/>
              <a:ea typeface="宋体" pitchFamily="2" charset="-122"/>
            </a:endParaRPr>
          </a:p>
        </p:txBody>
      </p:sp>
      <p:sp>
        <p:nvSpPr>
          <p:cNvPr id="82953" name="Rectangle 9"/>
          <p:cNvSpPr>
            <a:spLocks noChangeArrowheads="1"/>
          </p:cNvSpPr>
          <p:nvPr/>
        </p:nvSpPr>
        <p:spPr bwMode="auto">
          <a:xfrm>
            <a:off x="1981200" y="2209800"/>
            <a:ext cx="3886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altLang="zh-CN" sz="3200">
                <a:solidFill>
                  <a:schemeClr val="hlink"/>
                </a:solidFill>
                <a:latin typeface="Arial" pitchFamily="34" charset="0"/>
                <a:ea typeface="宋体" pitchFamily="2" charset="-122"/>
              </a:rPr>
              <a:t>That’s all for today.</a:t>
            </a:r>
            <a:r>
              <a:rPr lang="en-US" altLang="zh-CN" sz="3200">
                <a:solidFill>
                  <a:schemeClr val="hlink"/>
                </a:solidFill>
                <a:latin typeface="CMR10" charset="0"/>
                <a:ea typeface="宋体" pitchFamily="2" charset="-122"/>
              </a:rP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312014-1B16-BF4F-83BB-25835E06CDF5}"/>
              </a:ext>
            </a:extLst>
          </p:cNvPr>
          <p:cNvSpPr txBox="1"/>
          <p:nvPr/>
        </p:nvSpPr>
        <p:spPr>
          <a:xfrm>
            <a:off x="8604448" y="648866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0" i="0">
                <a:solidFill>
                  <a:srgbClr val="000000"/>
                </a:solidFill>
              </a:rPr>
              <a:t>97</a:t>
            </a:r>
            <a:endParaRPr kumimoji="1" lang="zh-CN" altLang="en-US" sz="1800" b="0" i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 advClick="0">
    <p:wipe dir="r"/>
  </p:transition>
</p:sld>
</file>

<file path=ppt/theme/theme1.xml><?xml version="1.0" encoding="utf-8"?>
<a:theme xmlns:a="http://schemas.openxmlformats.org/drawingml/2006/main" name="Capsules">
  <a:themeElements>
    <a:clrScheme name="Capsules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Capsule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000" b="1" i="1" u="none" strike="noStrike" cap="none" normalizeH="0" baseline="0" smtClean="0">
            <a:ln>
              <a:noFill/>
            </a:ln>
            <a:solidFill>
              <a:srgbClr val="800080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000" b="1" i="1" u="none" strike="noStrike" cap="none" normalizeH="0" baseline="0" smtClean="0">
            <a:ln>
              <a:noFill/>
            </a:ln>
            <a:solidFill>
              <a:srgbClr val="800080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Capsules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Designs\Capsules.pot</Template>
  <TotalTime>26906</TotalTime>
  <Words>6979</Words>
  <Application>Microsoft Office PowerPoint</Application>
  <PresentationFormat>全屏显示(4:3)</PresentationFormat>
  <Paragraphs>1070</Paragraphs>
  <Slides>94</Slides>
  <Notes>89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94</vt:i4>
      </vt:variant>
    </vt:vector>
  </HeadingPairs>
  <TitlesOfParts>
    <vt:vector size="104" baseType="lpstr">
      <vt:lpstr>CMR10</vt:lpstr>
      <vt:lpstr>华文行楷</vt:lpstr>
      <vt:lpstr>宋体</vt:lpstr>
      <vt:lpstr>Arial</vt:lpstr>
      <vt:lpstr>Symbol</vt:lpstr>
      <vt:lpstr>Times New Roman</vt:lpstr>
      <vt:lpstr>Wingdings</vt:lpstr>
      <vt:lpstr>Capsules</vt:lpstr>
      <vt:lpstr>VISIO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wyy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Yang Liu</cp:lastModifiedBy>
  <cp:revision>735</cp:revision>
  <dcterms:created xsi:type="dcterms:W3CDTF">2002-02-03T03:17:28Z</dcterms:created>
  <dcterms:modified xsi:type="dcterms:W3CDTF">2021-05-30T11:56:44Z</dcterms:modified>
</cp:coreProperties>
</file>